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  <p:sldMasterId id="2147483672" r:id="rId2"/>
  </p:sldMasterIdLst>
  <p:notesMasterIdLst>
    <p:notesMasterId r:id="rId25"/>
  </p:notesMasterIdLst>
  <p:sldIdLst>
    <p:sldId id="3493" r:id="rId3"/>
    <p:sldId id="3484" r:id="rId4"/>
    <p:sldId id="3431" r:id="rId5"/>
    <p:sldId id="3432" r:id="rId6"/>
    <p:sldId id="3433" r:id="rId7"/>
    <p:sldId id="3434" r:id="rId8"/>
    <p:sldId id="3436" r:id="rId9"/>
    <p:sldId id="3437" r:id="rId10"/>
    <p:sldId id="3435" r:id="rId11"/>
    <p:sldId id="3438" r:id="rId12"/>
    <p:sldId id="3489" r:id="rId13"/>
    <p:sldId id="3439" r:id="rId14"/>
    <p:sldId id="3486" r:id="rId15"/>
    <p:sldId id="3485" r:id="rId16"/>
    <p:sldId id="3440" r:id="rId17"/>
    <p:sldId id="3490" r:id="rId18"/>
    <p:sldId id="3445" r:id="rId19"/>
    <p:sldId id="3441" r:id="rId20"/>
    <p:sldId id="3443" r:id="rId21"/>
    <p:sldId id="3492" r:id="rId22"/>
    <p:sldId id="3495" r:id="rId23"/>
    <p:sldId id="3494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88A"/>
    <a:srgbClr val="E58B8D"/>
    <a:srgbClr val="E79396"/>
    <a:srgbClr val="800000"/>
    <a:srgbClr val="141211"/>
    <a:srgbClr val="262626"/>
    <a:srgbClr val="272730"/>
    <a:srgbClr val="943E3E"/>
    <a:srgbClr val="BB9396"/>
    <a:srgbClr val="6D4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107" autoAdjust="0"/>
    <p:restoredTop sz="93719" autoAdjust="0"/>
  </p:normalViewPr>
  <p:slideViewPr>
    <p:cSldViewPr snapToGrid="0">
      <p:cViewPr varScale="1">
        <p:scale>
          <a:sx n="65" d="100"/>
          <a:sy n="65" d="100"/>
        </p:scale>
        <p:origin x="-85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7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Ydi4Zq05FU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qhfSCZuv_U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影片來源：</a:t>
            </a:r>
            <a:r>
              <a:rPr lang="en-US" altLang="zh-TW" dirty="0">
                <a:hlinkClick r:id="rId3"/>
              </a:rPr>
              <a:t>https://www.youtube.com/watch?v=GYdi4Zq05FU</a:t>
            </a:r>
            <a:endParaRPr lang="en-US" altLang="zh-TW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A8CCC-9E49-4D4A-A011-A7363472A21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512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96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07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031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80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07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35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616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07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07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77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616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07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07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0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影片來源：</a:t>
            </a:r>
            <a:r>
              <a:rPr lang="en-US" altLang="zh-TW" dirty="0">
                <a:hlinkClick r:id="rId3"/>
              </a:rPr>
              <a:t>https://www.youtube.com/watch?v=5qhfSCZuv_U</a:t>
            </a:r>
            <a:endParaRPr lang="en-US" altLang="zh-TW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A8CCC-9E49-4D4A-A011-A7363472A21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952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616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07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07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F19A67A-C38E-470D-8D1F-DC76AE6BD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6700-D889-42C9-97C7-5EB2991465AB}" type="datetimeFigureOut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0C851B5-739E-4C91-9DE4-98EE2AAD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B237737-BCB4-42AF-909E-1B20747C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4A2C1-EA3D-4B59-854B-3A77C6532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13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xmlns="" id="{21F9BA97-D20E-4A64-B6A5-773DF6FD6B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27005" y="2294412"/>
            <a:ext cx="6138930" cy="2149050"/>
          </a:xfrm>
          <a:custGeom>
            <a:avLst/>
            <a:gdLst>
              <a:gd name="connsiteX0" fmla="*/ 0 w 6138930"/>
              <a:gd name="connsiteY0" fmla="*/ 0 h 2149050"/>
              <a:gd name="connsiteX1" fmla="*/ 6138930 w 6138930"/>
              <a:gd name="connsiteY1" fmla="*/ 0 h 2149050"/>
              <a:gd name="connsiteX2" fmla="*/ 6138930 w 6138930"/>
              <a:gd name="connsiteY2" fmla="*/ 2149050 h 2149050"/>
              <a:gd name="connsiteX3" fmla="*/ 0 w 6138930"/>
              <a:gd name="connsiteY3" fmla="*/ 2149050 h 214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930" h="2149050">
                <a:moveTo>
                  <a:pt x="0" y="0"/>
                </a:moveTo>
                <a:lnTo>
                  <a:pt x="6138930" y="0"/>
                </a:lnTo>
                <a:lnTo>
                  <a:pt x="6138930" y="2149050"/>
                </a:lnTo>
                <a:lnTo>
                  <a:pt x="0" y="2149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355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9DD73389-A094-4F02-87AB-04729B91CE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4974" y="2803500"/>
            <a:ext cx="1362126" cy="1362128"/>
          </a:xfrm>
          <a:custGeom>
            <a:avLst/>
            <a:gdLst>
              <a:gd name="connsiteX0" fmla="*/ 681063 w 1362126"/>
              <a:gd name="connsiteY0" fmla="*/ 0 h 1362128"/>
              <a:gd name="connsiteX1" fmla="*/ 1362126 w 1362126"/>
              <a:gd name="connsiteY1" fmla="*/ 681064 h 1362128"/>
              <a:gd name="connsiteX2" fmla="*/ 681063 w 1362126"/>
              <a:gd name="connsiteY2" fmla="*/ 1362128 h 1362128"/>
              <a:gd name="connsiteX3" fmla="*/ 0 w 1362126"/>
              <a:gd name="connsiteY3" fmla="*/ 681064 h 1362128"/>
              <a:gd name="connsiteX4" fmla="*/ 681063 w 1362126"/>
              <a:gd name="connsiteY4" fmla="*/ 0 h 136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126" h="1362128">
                <a:moveTo>
                  <a:pt x="681063" y="0"/>
                </a:moveTo>
                <a:cubicBezTo>
                  <a:pt x="1057204" y="0"/>
                  <a:pt x="1362126" y="304923"/>
                  <a:pt x="1362126" y="681064"/>
                </a:cubicBezTo>
                <a:cubicBezTo>
                  <a:pt x="1362126" y="1057205"/>
                  <a:pt x="1057204" y="1362128"/>
                  <a:pt x="681063" y="1362128"/>
                </a:cubicBezTo>
                <a:cubicBezTo>
                  <a:pt x="304922" y="1362128"/>
                  <a:pt x="0" y="1057205"/>
                  <a:pt x="0" y="681064"/>
                </a:cubicBezTo>
                <a:cubicBezTo>
                  <a:pt x="0" y="304923"/>
                  <a:pt x="304922" y="0"/>
                  <a:pt x="6810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xmlns="" id="{043049C8-1238-422C-82E4-C3D0C2501B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718" y="2803500"/>
            <a:ext cx="1362128" cy="1362128"/>
          </a:xfrm>
          <a:custGeom>
            <a:avLst/>
            <a:gdLst>
              <a:gd name="connsiteX0" fmla="*/ 681064 w 1362128"/>
              <a:gd name="connsiteY0" fmla="*/ 0 h 1362128"/>
              <a:gd name="connsiteX1" fmla="*/ 1362128 w 1362128"/>
              <a:gd name="connsiteY1" fmla="*/ 681064 h 1362128"/>
              <a:gd name="connsiteX2" fmla="*/ 681064 w 1362128"/>
              <a:gd name="connsiteY2" fmla="*/ 1362128 h 1362128"/>
              <a:gd name="connsiteX3" fmla="*/ 0 w 1362128"/>
              <a:gd name="connsiteY3" fmla="*/ 681064 h 1362128"/>
              <a:gd name="connsiteX4" fmla="*/ 681064 w 1362128"/>
              <a:gd name="connsiteY4" fmla="*/ 0 h 136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128" h="1362128">
                <a:moveTo>
                  <a:pt x="681064" y="0"/>
                </a:moveTo>
                <a:cubicBezTo>
                  <a:pt x="1057205" y="0"/>
                  <a:pt x="1362128" y="304923"/>
                  <a:pt x="1362128" y="681064"/>
                </a:cubicBezTo>
                <a:cubicBezTo>
                  <a:pt x="1362128" y="1057205"/>
                  <a:pt x="1057205" y="1362128"/>
                  <a:pt x="681064" y="1362128"/>
                </a:cubicBezTo>
                <a:cubicBezTo>
                  <a:pt x="304923" y="1362128"/>
                  <a:pt x="0" y="1057205"/>
                  <a:pt x="0" y="681064"/>
                </a:cubicBezTo>
                <a:cubicBezTo>
                  <a:pt x="0" y="304923"/>
                  <a:pt x="304923" y="0"/>
                  <a:pt x="681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xmlns="" id="{AC540024-8FCA-456F-8BD4-D6C1CF8D37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09320" y="2803500"/>
            <a:ext cx="1362126" cy="1362128"/>
          </a:xfrm>
          <a:custGeom>
            <a:avLst/>
            <a:gdLst>
              <a:gd name="connsiteX0" fmla="*/ 681063 w 1362126"/>
              <a:gd name="connsiteY0" fmla="*/ 0 h 1362128"/>
              <a:gd name="connsiteX1" fmla="*/ 1362126 w 1362126"/>
              <a:gd name="connsiteY1" fmla="*/ 681064 h 1362128"/>
              <a:gd name="connsiteX2" fmla="*/ 681063 w 1362126"/>
              <a:gd name="connsiteY2" fmla="*/ 1362128 h 1362128"/>
              <a:gd name="connsiteX3" fmla="*/ 0 w 1362126"/>
              <a:gd name="connsiteY3" fmla="*/ 681064 h 1362128"/>
              <a:gd name="connsiteX4" fmla="*/ 681063 w 1362126"/>
              <a:gd name="connsiteY4" fmla="*/ 0 h 136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126" h="1362128">
                <a:moveTo>
                  <a:pt x="681063" y="0"/>
                </a:moveTo>
                <a:cubicBezTo>
                  <a:pt x="1057204" y="0"/>
                  <a:pt x="1362126" y="304923"/>
                  <a:pt x="1362126" y="681064"/>
                </a:cubicBezTo>
                <a:cubicBezTo>
                  <a:pt x="1362126" y="1057205"/>
                  <a:pt x="1057204" y="1362128"/>
                  <a:pt x="681063" y="1362128"/>
                </a:cubicBezTo>
                <a:cubicBezTo>
                  <a:pt x="304922" y="1362128"/>
                  <a:pt x="0" y="1057205"/>
                  <a:pt x="0" y="681064"/>
                </a:cubicBezTo>
                <a:cubicBezTo>
                  <a:pt x="0" y="304923"/>
                  <a:pt x="304922" y="0"/>
                  <a:pt x="6810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xmlns="" id="{28DAAB3C-D71A-4F13-918E-355759845A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05874" y="2803500"/>
            <a:ext cx="1362126" cy="1362128"/>
          </a:xfrm>
          <a:custGeom>
            <a:avLst/>
            <a:gdLst>
              <a:gd name="connsiteX0" fmla="*/ 681063 w 1362126"/>
              <a:gd name="connsiteY0" fmla="*/ 0 h 1362128"/>
              <a:gd name="connsiteX1" fmla="*/ 1362126 w 1362126"/>
              <a:gd name="connsiteY1" fmla="*/ 681064 h 1362128"/>
              <a:gd name="connsiteX2" fmla="*/ 681063 w 1362126"/>
              <a:gd name="connsiteY2" fmla="*/ 1362128 h 1362128"/>
              <a:gd name="connsiteX3" fmla="*/ 0 w 1362126"/>
              <a:gd name="connsiteY3" fmla="*/ 681064 h 1362128"/>
              <a:gd name="connsiteX4" fmla="*/ 681063 w 1362126"/>
              <a:gd name="connsiteY4" fmla="*/ 0 h 136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126" h="1362128">
                <a:moveTo>
                  <a:pt x="681063" y="0"/>
                </a:moveTo>
                <a:cubicBezTo>
                  <a:pt x="1057204" y="0"/>
                  <a:pt x="1362126" y="304923"/>
                  <a:pt x="1362126" y="681064"/>
                </a:cubicBezTo>
                <a:cubicBezTo>
                  <a:pt x="1362126" y="1057205"/>
                  <a:pt x="1057204" y="1362128"/>
                  <a:pt x="681063" y="1362128"/>
                </a:cubicBezTo>
                <a:cubicBezTo>
                  <a:pt x="304922" y="1362128"/>
                  <a:pt x="0" y="1057205"/>
                  <a:pt x="0" y="681064"/>
                </a:cubicBezTo>
                <a:cubicBezTo>
                  <a:pt x="0" y="304923"/>
                  <a:pt x="304922" y="0"/>
                  <a:pt x="6810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74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>
            <a:extLst>
              <a:ext uri="{FF2B5EF4-FFF2-40B4-BE49-F238E27FC236}">
                <a16:creationId xmlns:a16="http://schemas.microsoft.com/office/drawing/2014/main" xmlns="" id="{A24DC6B5-27F4-441F-B518-A5F0528317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2310" y="2585647"/>
            <a:ext cx="2536870" cy="1445087"/>
          </a:xfrm>
          <a:custGeom>
            <a:avLst/>
            <a:gdLst>
              <a:gd name="connsiteX0" fmla="*/ 272032 w 2536870"/>
              <a:gd name="connsiteY0" fmla="*/ 0 h 1445087"/>
              <a:gd name="connsiteX1" fmla="*/ 2265995 w 2536870"/>
              <a:gd name="connsiteY1" fmla="*/ 0 h 1445087"/>
              <a:gd name="connsiteX2" fmla="*/ 2258474 w 2536870"/>
              <a:gd name="connsiteY2" fmla="*/ 7521 h 1445087"/>
              <a:gd name="connsiteX3" fmla="*/ 2497086 w 2536870"/>
              <a:gd name="connsiteY3" fmla="*/ 7521 h 1445087"/>
              <a:gd name="connsiteX4" fmla="*/ 2531151 w 2536870"/>
              <a:gd name="connsiteY4" fmla="*/ 41585 h 1445087"/>
              <a:gd name="connsiteX5" fmla="*/ 2531150 w 2536870"/>
              <a:gd name="connsiteY5" fmla="*/ 261321 h 1445087"/>
              <a:gd name="connsiteX6" fmla="*/ 2536870 w 2536870"/>
              <a:gd name="connsiteY6" fmla="*/ 267040 h 1445087"/>
              <a:gd name="connsiteX7" fmla="*/ 2536870 w 2536870"/>
              <a:gd name="connsiteY7" fmla="*/ 1178969 h 1445087"/>
              <a:gd name="connsiteX8" fmla="*/ 2531150 w 2536870"/>
              <a:gd name="connsiteY8" fmla="*/ 1184689 h 1445087"/>
              <a:gd name="connsiteX9" fmla="*/ 2531151 w 2536870"/>
              <a:gd name="connsiteY9" fmla="*/ 1404425 h 1445087"/>
              <a:gd name="connsiteX10" fmla="*/ 2497086 w 2536870"/>
              <a:gd name="connsiteY10" fmla="*/ 1438489 h 1445087"/>
              <a:gd name="connsiteX11" fmla="*/ 2258474 w 2536870"/>
              <a:gd name="connsiteY11" fmla="*/ 1438489 h 1445087"/>
              <a:gd name="connsiteX12" fmla="*/ 2265073 w 2536870"/>
              <a:gd name="connsiteY12" fmla="*/ 1445087 h 1445087"/>
              <a:gd name="connsiteX13" fmla="*/ 272954 w 2536870"/>
              <a:gd name="connsiteY13" fmla="*/ 1445087 h 1445087"/>
              <a:gd name="connsiteX14" fmla="*/ 279552 w 2536870"/>
              <a:gd name="connsiteY14" fmla="*/ 1438489 h 1445087"/>
              <a:gd name="connsiteX15" fmla="*/ 40940 w 2536870"/>
              <a:gd name="connsiteY15" fmla="*/ 1438489 h 1445087"/>
              <a:gd name="connsiteX16" fmla="*/ 6875 w 2536870"/>
              <a:gd name="connsiteY16" fmla="*/ 1404425 h 1445087"/>
              <a:gd name="connsiteX17" fmla="*/ 6876 w 2536870"/>
              <a:gd name="connsiteY17" fmla="*/ 1184689 h 1445087"/>
              <a:gd name="connsiteX18" fmla="*/ 0 w 2536870"/>
              <a:gd name="connsiteY18" fmla="*/ 1177814 h 1445087"/>
              <a:gd name="connsiteX19" fmla="*/ 0 w 2536870"/>
              <a:gd name="connsiteY19" fmla="*/ 268197 h 1445087"/>
              <a:gd name="connsiteX20" fmla="*/ 6876 w 2536870"/>
              <a:gd name="connsiteY20" fmla="*/ 261321 h 1445087"/>
              <a:gd name="connsiteX21" fmla="*/ 6875 w 2536870"/>
              <a:gd name="connsiteY21" fmla="*/ 41585 h 1445087"/>
              <a:gd name="connsiteX22" fmla="*/ 40940 w 2536870"/>
              <a:gd name="connsiteY22" fmla="*/ 7521 h 1445087"/>
              <a:gd name="connsiteX23" fmla="*/ 279552 w 2536870"/>
              <a:gd name="connsiteY23" fmla="*/ 7521 h 144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36870" h="1445087">
                <a:moveTo>
                  <a:pt x="272032" y="0"/>
                </a:moveTo>
                <a:lnTo>
                  <a:pt x="2265995" y="0"/>
                </a:lnTo>
                <a:lnTo>
                  <a:pt x="2258474" y="7521"/>
                </a:lnTo>
                <a:lnTo>
                  <a:pt x="2497086" y="7521"/>
                </a:lnTo>
                <a:lnTo>
                  <a:pt x="2531151" y="41585"/>
                </a:lnTo>
                <a:lnTo>
                  <a:pt x="2531150" y="261321"/>
                </a:lnTo>
                <a:lnTo>
                  <a:pt x="2536870" y="267040"/>
                </a:lnTo>
                <a:lnTo>
                  <a:pt x="2536870" y="1178969"/>
                </a:lnTo>
                <a:lnTo>
                  <a:pt x="2531150" y="1184689"/>
                </a:lnTo>
                <a:lnTo>
                  <a:pt x="2531151" y="1404425"/>
                </a:lnTo>
                <a:lnTo>
                  <a:pt x="2497086" y="1438489"/>
                </a:lnTo>
                <a:lnTo>
                  <a:pt x="2258474" y="1438489"/>
                </a:lnTo>
                <a:lnTo>
                  <a:pt x="2265073" y="1445087"/>
                </a:lnTo>
                <a:lnTo>
                  <a:pt x="272954" y="1445087"/>
                </a:lnTo>
                <a:lnTo>
                  <a:pt x="279552" y="1438489"/>
                </a:lnTo>
                <a:lnTo>
                  <a:pt x="40940" y="1438489"/>
                </a:lnTo>
                <a:lnTo>
                  <a:pt x="6875" y="1404425"/>
                </a:lnTo>
                <a:lnTo>
                  <a:pt x="6876" y="1184689"/>
                </a:lnTo>
                <a:lnTo>
                  <a:pt x="0" y="1177814"/>
                </a:lnTo>
                <a:lnTo>
                  <a:pt x="0" y="268197"/>
                </a:lnTo>
                <a:lnTo>
                  <a:pt x="6876" y="261321"/>
                </a:lnTo>
                <a:lnTo>
                  <a:pt x="6875" y="41585"/>
                </a:lnTo>
                <a:lnTo>
                  <a:pt x="40940" y="7521"/>
                </a:lnTo>
                <a:lnTo>
                  <a:pt x="279552" y="75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xmlns="" id="{87020E5A-B76D-4E64-9E92-07C9DD6EDC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70975" y="4129699"/>
            <a:ext cx="2536871" cy="1445086"/>
          </a:xfrm>
          <a:custGeom>
            <a:avLst/>
            <a:gdLst>
              <a:gd name="connsiteX0" fmla="*/ 272032 w 2536871"/>
              <a:gd name="connsiteY0" fmla="*/ 0 h 1445086"/>
              <a:gd name="connsiteX1" fmla="*/ 2265996 w 2536871"/>
              <a:gd name="connsiteY1" fmla="*/ 0 h 1445086"/>
              <a:gd name="connsiteX2" fmla="*/ 2258475 w 2536871"/>
              <a:gd name="connsiteY2" fmla="*/ 7521 h 1445086"/>
              <a:gd name="connsiteX3" fmla="*/ 2497088 w 2536871"/>
              <a:gd name="connsiteY3" fmla="*/ 7521 h 1445086"/>
              <a:gd name="connsiteX4" fmla="*/ 2531152 w 2536871"/>
              <a:gd name="connsiteY4" fmla="*/ 41585 h 1445086"/>
              <a:gd name="connsiteX5" fmla="*/ 2531152 w 2536871"/>
              <a:gd name="connsiteY5" fmla="*/ 261321 h 1445086"/>
              <a:gd name="connsiteX6" fmla="*/ 2536871 w 2536871"/>
              <a:gd name="connsiteY6" fmla="*/ 267040 h 1445086"/>
              <a:gd name="connsiteX7" fmla="*/ 2536871 w 2536871"/>
              <a:gd name="connsiteY7" fmla="*/ 1178969 h 1445086"/>
              <a:gd name="connsiteX8" fmla="*/ 2531152 w 2536871"/>
              <a:gd name="connsiteY8" fmla="*/ 1184688 h 1445086"/>
              <a:gd name="connsiteX9" fmla="*/ 2531152 w 2536871"/>
              <a:gd name="connsiteY9" fmla="*/ 1404424 h 1445086"/>
              <a:gd name="connsiteX10" fmla="*/ 2497088 w 2536871"/>
              <a:gd name="connsiteY10" fmla="*/ 1438488 h 1445086"/>
              <a:gd name="connsiteX11" fmla="*/ 2258475 w 2536871"/>
              <a:gd name="connsiteY11" fmla="*/ 1438488 h 1445086"/>
              <a:gd name="connsiteX12" fmla="*/ 2265074 w 2536871"/>
              <a:gd name="connsiteY12" fmla="*/ 1445086 h 1445086"/>
              <a:gd name="connsiteX13" fmla="*/ 272954 w 2536871"/>
              <a:gd name="connsiteY13" fmla="*/ 1445086 h 1445086"/>
              <a:gd name="connsiteX14" fmla="*/ 279552 w 2536871"/>
              <a:gd name="connsiteY14" fmla="*/ 1438488 h 1445086"/>
              <a:gd name="connsiteX15" fmla="*/ 40940 w 2536871"/>
              <a:gd name="connsiteY15" fmla="*/ 1438488 h 1445086"/>
              <a:gd name="connsiteX16" fmla="*/ 6875 w 2536871"/>
              <a:gd name="connsiteY16" fmla="*/ 1404424 h 1445086"/>
              <a:gd name="connsiteX17" fmla="*/ 6876 w 2536871"/>
              <a:gd name="connsiteY17" fmla="*/ 1184688 h 1445086"/>
              <a:gd name="connsiteX18" fmla="*/ 0 w 2536871"/>
              <a:gd name="connsiteY18" fmla="*/ 1177813 h 1445086"/>
              <a:gd name="connsiteX19" fmla="*/ 0 w 2536871"/>
              <a:gd name="connsiteY19" fmla="*/ 268197 h 1445086"/>
              <a:gd name="connsiteX20" fmla="*/ 6876 w 2536871"/>
              <a:gd name="connsiteY20" fmla="*/ 261321 h 1445086"/>
              <a:gd name="connsiteX21" fmla="*/ 6875 w 2536871"/>
              <a:gd name="connsiteY21" fmla="*/ 41585 h 1445086"/>
              <a:gd name="connsiteX22" fmla="*/ 40940 w 2536871"/>
              <a:gd name="connsiteY22" fmla="*/ 7521 h 1445086"/>
              <a:gd name="connsiteX23" fmla="*/ 279552 w 2536871"/>
              <a:gd name="connsiteY23" fmla="*/ 7521 h 144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36871" h="1445086">
                <a:moveTo>
                  <a:pt x="272032" y="0"/>
                </a:moveTo>
                <a:lnTo>
                  <a:pt x="2265996" y="0"/>
                </a:lnTo>
                <a:lnTo>
                  <a:pt x="2258475" y="7521"/>
                </a:lnTo>
                <a:lnTo>
                  <a:pt x="2497088" y="7521"/>
                </a:lnTo>
                <a:lnTo>
                  <a:pt x="2531152" y="41585"/>
                </a:lnTo>
                <a:lnTo>
                  <a:pt x="2531152" y="261321"/>
                </a:lnTo>
                <a:lnTo>
                  <a:pt x="2536871" y="267040"/>
                </a:lnTo>
                <a:lnTo>
                  <a:pt x="2536871" y="1178969"/>
                </a:lnTo>
                <a:lnTo>
                  <a:pt x="2531152" y="1184688"/>
                </a:lnTo>
                <a:lnTo>
                  <a:pt x="2531152" y="1404424"/>
                </a:lnTo>
                <a:lnTo>
                  <a:pt x="2497088" y="1438488"/>
                </a:lnTo>
                <a:lnTo>
                  <a:pt x="2258475" y="1438488"/>
                </a:lnTo>
                <a:lnTo>
                  <a:pt x="2265074" y="1445086"/>
                </a:lnTo>
                <a:lnTo>
                  <a:pt x="272954" y="1445086"/>
                </a:lnTo>
                <a:lnTo>
                  <a:pt x="279552" y="1438488"/>
                </a:lnTo>
                <a:lnTo>
                  <a:pt x="40940" y="1438488"/>
                </a:lnTo>
                <a:lnTo>
                  <a:pt x="6875" y="1404424"/>
                </a:lnTo>
                <a:lnTo>
                  <a:pt x="6876" y="1184688"/>
                </a:lnTo>
                <a:lnTo>
                  <a:pt x="0" y="1177813"/>
                </a:lnTo>
                <a:lnTo>
                  <a:pt x="0" y="268197"/>
                </a:lnTo>
                <a:lnTo>
                  <a:pt x="6876" y="261321"/>
                </a:lnTo>
                <a:lnTo>
                  <a:pt x="6875" y="41585"/>
                </a:lnTo>
                <a:lnTo>
                  <a:pt x="40940" y="7521"/>
                </a:lnTo>
                <a:lnTo>
                  <a:pt x="279552" y="75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82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548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745066"/>
            <a:ext cx="12192000" cy="6349999"/>
          </a:xfrm>
          <a:prstGeom prst="rect">
            <a:avLst/>
          </a:prstGeom>
          <a:solidFill>
            <a:srgbClr val="35090C"/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1" b="47901"/>
          <a:stretch/>
        </p:blipFill>
        <p:spPr>
          <a:xfrm>
            <a:off x="0" y="-33867"/>
            <a:ext cx="12192000" cy="77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63051"/>
      </p:ext>
    </p:extLst>
  </p:cSld>
  <p:clrMapOvr>
    <a:masterClrMapping/>
  </p:clrMapOvr>
  <p:transition spd="med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15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2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xmlns="" id="{7724FC6B-5B58-443C-B7E6-FFC79CDFF1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97066" y="2468101"/>
            <a:ext cx="3319643" cy="2616416"/>
          </a:xfrm>
          <a:custGeom>
            <a:avLst/>
            <a:gdLst>
              <a:gd name="connsiteX0" fmla="*/ 206832 w 3319643"/>
              <a:gd name="connsiteY0" fmla="*/ 0 h 2616416"/>
              <a:gd name="connsiteX1" fmla="*/ 2885297 w 3319643"/>
              <a:gd name="connsiteY1" fmla="*/ 0 h 2616416"/>
              <a:gd name="connsiteX2" fmla="*/ 2947346 w 3319643"/>
              <a:gd name="connsiteY2" fmla="*/ 72391 h 2616416"/>
              <a:gd name="connsiteX3" fmla="*/ 3102470 w 3319643"/>
              <a:gd name="connsiteY3" fmla="*/ 72391 h 2616416"/>
              <a:gd name="connsiteX4" fmla="*/ 3257594 w 3319643"/>
              <a:gd name="connsiteY4" fmla="*/ 196490 h 2616416"/>
              <a:gd name="connsiteX5" fmla="*/ 3247252 w 3319643"/>
              <a:gd name="connsiteY5" fmla="*/ 341272 h 2616416"/>
              <a:gd name="connsiteX6" fmla="*/ 3319643 w 3319643"/>
              <a:gd name="connsiteY6" fmla="*/ 475712 h 2616416"/>
              <a:gd name="connsiteX7" fmla="*/ 3319643 w 3319643"/>
              <a:gd name="connsiteY7" fmla="*/ 2388902 h 2616416"/>
              <a:gd name="connsiteX8" fmla="*/ 3133495 w 3319643"/>
              <a:gd name="connsiteY8" fmla="*/ 2595733 h 2616416"/>
              <a:gd name="connsiteX9" fmla="*/ 289564 w 3319643"/>
              <a:gd name="connsiteY9" fmla="*/ 2616416 h 2616416"/>
              <a:gd name="connsiteX10" fmla="*/ 19822 w 3319643"/>
              <a:gd name="connsiteY10" fmla="*/ 2413032 h 2616416"/>
              <a:gd name="connsiteX11" fmla="*/ 0 w 3319643"/>
              <a:gd name="connsiteY11" fmla="*/ 196490 h 261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19643" h="2616416">
                <a:moveTo>
                  <a:pt x="206832" y="0"/>
                </a:moveTo>
                <a:lnTo>
                  <a:pt x="2885297" y="0"/>
                </a:lnTo>
                <a:lnTo>
                  <a:pt x="2947346" y="72391"/>
                </a:lnTo>
                <a:lnTo>
                  <a:pt x="3102470" y="72391"/>
                </a:lnTo>
                <a:lnTo>
                  <a:pt x="3257594" y="196490"/>
                </a:lnTo>
                <a:lnTo>
                  <a:pt x="3247252" y="341272"/>
                </a:lnTo>
                <a:lnTo>
                  <a:pt x="3319643" y="475712"/>
                </a:lnTo>
                <a:lnTo>
                  <a:pt x="3319643" y="2388902"/>
                </a:lnTo>
                <a:lnTo>
                  <a:pt x="3133495" y="2595733"/>
                </a:lnTo>
                <a:lnTo>
                  <a:pt x="289564" y="2616416"/>
                </a:lnTo>
                <a:lnTo>
                  <a:pt x="19822" y="2413032"/>
                </a:lnTo>
                <a:lnTo>
                  <a:pt x="0" y="1964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4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54709A51-A5C2-4E15-9521-AC5827A50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63025" y="4069483"/>
            <a:ext cx="597158" cy="597158"/>
          </a:xfrm>
          <a:custGeom>
            <a:avLst/>
            <a:gdLst>
              <a:gd name="connsiteX0" fmla="*/ 298579 w 597158"/>
              <a:gd name="connsiteY0" fmla="*/ 0 h 597158"/>
              <a:gd name="connsiteX1" fmla="*/ 597158 w 597158"/>
              <a:gd name="connsiteY1" fmla="*/ 298579 h 597158"/>
              <a:gd name="connsiteX2" fmla="*/ 298579 w 597158"/>
              <a:gd name="connsiteY2" fmla="*/ 597158 h 597158"/>
              <a:gd name="connsiteX3" fmla="*/ 0 w 597158"/>
              <a:gd name="connsiteY3" fmla="*/ 298579 h 597158"/>
              <a:gd name="connsiteX4" fmla="*/ 298579 w 597158"/>
              <a:gd name="connsiteY4" fmla="*/ 0 h 59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158" h="597158">
                <a:moveTo>
                  <a:pt x="298579" y="0"/>
                </a:moveTo>
                <a:cubicBezTo>
                  <a:pt x="463480" y="0"/>
                  <a:pt x="597158" y="133678"/>
                  <a:pt x="597158" y="298579"/>
                </a:cubicBezTo>
                <a:cubicBezTo>
                  <a:pt x="597158" y="463480"/>
                  <a:pt x="463480" y="597158"/>
                  <a:pt x="298579" y="597158"/>
                </a:cubicBezTo>
                <a:cubicBezTo>
                  <a:pt x="133678" y="597158"/>
                  <a:pt x="0" y="463480"/>
                  <a:pt x="0" y="298579"/>
                </a:cubicBezTo>
                <a:cubicBezTo>
                  <a:pt x="0" y="133678"/>
                  <a:pt x="133678" y="0"/>
                  <a:pt x="2985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xmlns="" id="{DB6F776F-DCA2-4F1A-AE1F-7DBFAEC4C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85831" y="2875018"/>
            <a:ext cx="597158" cy="597158"/>
          </a:xfrm>
          <a:custGeom>
            <a:avLst/>
            <a:gdLst>
              <a:gd name="connsiteX0" fmla="*/ 298579 w 597158"/>
              <a:gd name="connsiteY0" fmla="*/ 0 h 597158"/>
              <a:gd name="connsiteX1" fmla="*/ 597158 w 597158"/>
              <a:gd name="connsiteY1" fmla="*/ 298579 h 597158"/>
              <a:gd name="connsiteX2" fmla="*/ 298579 w 597158"/>
              <a:gd name="connsiteY2" fmla="*/ 597158 h 597158"/>
              <a:gd name="connsiteX3" fmla="*/ 0 w 597158"/>
              <a:gd name="connsiteY3" fmla="*/ 298579 h 597158"/>
              <a:gd name="connsiteX4" fmla="*/ 298579 w 597158"/>
              <a:gd name="connsiteY4" fmla="*/ 0 h 59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158" h="597158">
                <a:moveTo>
                  <a:pt x="298579" y="0"/>
                </a:moveTo>
                <a:cubicBezTo>
                  <a:pt x="463480" y="0"/>
                  <a:pt x="597158" y="133678"/>
                  <a:pt x="597158" y="298579"/>
                </a:cubicBezTo>
                <a:cubicBezTo>
                  <a:pt x="597158" y="463480"/>
                  <a:pt x="463480" y="597158"/>
                  <a:pt x="298579" y="597158"/>
                </a:cubicBezTo>
                <a:cubicBezTo>
                  <a:pt x="133678" y="597158"/>
                  <a:pt x="0" y="463480"/>
                  <a:pt x="0" y="298579"/>
                </a:cubicBezTo>
                <a:cubicBezTo>
                  <a:pt x="0" y="133678"/>
                  <a:pt x="133678" y="0"/>
                  <a:pt x="2985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xmlns="" id="{6B98D787-354F-4AD7-99A9-AE7E915C56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08638" y="3685249"/>
            <a:ext cx="597158" cy="597158"/>
          </a:xfrm>
          <a:custGeom>
            <a:avLst/>
            <a:gdLst>
              <a:gd name="connsiteX0" fmla="*/ 298579 w 597158"/>
              <a:gd name="connsiteY0" fmla="*/ 0 h 597158"/>
              <a:gd name="connsiteX1" fmla="*/ 597158 w 597158"/>
              <a:gd name="connsiteY1" fmla="*/ 298579 h 597158"/>
              <a:gd name="connsiteX2" fmla="*/ 298579 w 597158"/>
              <a:gd name="connsiteY2" fmla="*/ 597158 h 597158"/>
              <a:gd name="connsiteX3" fmla="*/ 0 w 597158"/>
              <a:gd name="connsiteY3" fmla="*/ 298579 h 597158"/>
              <a:gd name="connsiteX4" fmla="*/ 298579 w 597158"/>
              <a:gd name="connsiteY4" fmla="*/ 0 h 59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158" h="597158">
                <a:moveTo>
                  <a:pt x="298579" y="0"/>
                </a:moveTo>
                <a:cubicBezTo>
                  <a:pt x="463480" y="0"/>
                  <a:pt x="597158" y="133678"/>
                  <a:pt x="597158" y="298579"/>
                </a:cubicBezTo>
                <a:cubicBezTo>
                  <a:pt x="597158" y="463480"/>
                  <a:pt x="463480" y="597158"/>
                  <a:pt x="298579" y="597158"/>
                </a:cubicBezTo>
                <a:cubicBezTo>
                  <a:pt x="133678" y="597158"/>
                  <a:pt x="0" y="463480"/>
                  <a:pt x="0" y="298579"/>
                </a:cubicBezTo>
                <a:cubicBezTo>
                  <a:pt x="0" y="133678"/>
                  <a:pt x="133678" y="0"/>
                  <a:pt x="2985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xmlns="" id="{75813483-E3EE-4081-BB15-31897AD35F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31444" y="2391027"/>
            <a:ext cx="597158" cy="597158"/>
          </a:xfrm>
          <a:custGeom>
            <a:avLst/>
            <a:gdLst>
              <a:gd name="connsiteX0" fmla="*/ 298579 w 597158"/>
              <a:gd name="connsiteY0" fmla="*/ 0 h 597158"/>
              <a:gd name="connsiteX1" fmla="*/ 597158 w 597158"/>
              <a:gd name="connsiteY1" fmla="*/ 298579 h 597158"/>
              <a:gd name="connsiteX2" fmla="*/ 298579 w 597158"/>
              <a:gd name="connsiteY2" fmla="*/ 597158 h 597158"/>
              <a:gd name="connsiteX3" fmla="*/ 0 w 597158"/>
              <a:gd name="connsiteY3" fmla="*/ 298579 h 597158"/>
              <a:gd name="connsiteX4" fmla="*/ 298579 w 597158"/>
              <a:gd name="connsiteY4" fmla="*/ 0 h 59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158" h="597158">
                <a:moveTo>
                  <a:pt x="298579" y="0"/>
                </a:moveTo>
                <a:cubicBezTo>
                  <a:pt x="463480" y="0"/>
                  <a:pt x="597158" y="133678"/>
                  <a:pt x="597158" y="298579"/>
                </a:cubicBezTo>
                <a:cubicBezTo>
                  <a:pt x="597158" y="463480"/>
                  <a:pt x="463480" y="597158"/>
                  <a:pt x="298579" y="597158"/>
                </a:cubicBezTo>
                <a:cubicBezTo>
                  <a:pt x="133678" y="597158"/>
                  <a:pt x="0" y="463480"/>
                  <a:pt x="0" y="298579"/>
                </a:cubicBezTo>
                <a:cubicBezTo>
                  <a:pt x="0" y="133678"/>
                  <a:pt x="133678" y="0"/>
                  <a:pt x="2985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319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>
            <a:extLst>
              <a:ext uri="{FF2B5EF4-FFF2-40B4-BE49-F238E27FC236}">
                <a16:creationId xmlns:a16="http://schemas.microsoft.com/office/drawing/2014/main" xmlns="" id="{752F31DA-349B-47E9-A67A-5A6542CE78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65935" y="2872740"/>
            <a:ext cx="2446020" cy="1927860"/>
          </a:xfrm>
          <a:custGeom>
            <a:avLst/>
            <a:gdLst>
              <a:gd name="connsiteX0" fmla="*/ 152400 w 2446020"/>
              <a:gd name="connsiteY0" fmla="*/ 0 h 1927860"/>
              <a:gd name="connsiteX1" fmla="*/ 2125980 w 2446020"/>
              <a:gd name="connsiteY1" fmla="*/ 0 h 1927860"/>
              <a:gd name="connsiteX2" fmla="*/ 2171700 w 2446020"/>
              <a:gd name="connsiteY2" fmla="*/ 53340 h 1927860"/>
              <a:gd name="connsiteX3" fmla="*/ 2286000 w 2446020"/>
              <a:gd name="connsiteY3" fmla="*/ 53340 h 1927860"/>
              <a:gd name="connsiteX4" fmla="*/ 2400300 w 2446020"/>
              <a:gd name="connsiteY4" fmla="*/ 144780 h 1927860"/>
              <a:gd name="connsiteX5" fmla="*/ 2392680 w 2446020"/>
              <a:gd name="connsiteY5" fmla="*/ 251460 h 1927860"/>
              <a:gd name="connsiteX6" fmla="*/ 2446020 w 2446020"/>
              <a:gd name="connsiteY6" fmla="*/ 350520 h 1927860"/>
              <a:gd name="connsiteX7" fmla="*/ 2446020 w 2446020"/>
              <a:gd name="connsiteY7" fmla="*/ 1760220 h 1927860"/>
              <a:gd name="connsiteX8" fmla="*/ 2308860 w 2446020"/>
              <a:gd name="connsiteY8" fmla="*/ 1912620 h 1927860"/>
              <a:gd name="connsiteX9" fmla="*/ 213360 w 2446020"/>
              <a:gd name="connsiteY9" fmla="*/ 1927860 h 1927860"/>
              <a:gd name="connsiteX10" fmla="*/ 14605 w 2446020"/>
              <a:gd name="connsiteY10" fmla="*/ 1778000 h 1927860"/>
              <a:gd name="connsiteX11" fmla="*/ 0 w 2446020"/>
              <a:gd name="connsiteY11" fmla="*/ 144780 h 192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6020" h="1927860">
                <a:moveTo>
                  <a:pt x="152400" y="0"/>
                </a:moveTo>
                <a:lnTo>
                  <a:pt x="2125980" y="0"/>
                </a:lnTo>
                <a:lnTo>
                  <a:pt x="2171700" y="53340"/>
                </a:lnTo>
                <a:lnTo>
                  <a:pt x="2286000" y="53340"/>
                </a:lnTo>
                <a:lnTo>
                  <a:pt x="2400300" y="144780"/>
                </a:lnTo>
                <a:lnTo>
                  <a:pt x="2392680" y="251460"/>
                </a:lnTo>
                <a:lnTo>
                  <a:pt x="2446020" y="350520"/>
                </a:lnTo>
                <a:lnTo>
                  <a:pt x="2446020" y="1760220"/>
                </a:lnTo>
                <a:lnTo>
                  <a:pt x="2308860" y="1912620"/>
                </a:lnTo>
                <a:lnTo>
                  <a:pt x="213360" y="1927860"/>
                </a:lnTo>
                <a:lnTo>
                  <a:pt x="14605" y="1778000"/>
                </a:lnTo>
                <a:lnTo>
                  <a:pt x="0" y="1447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xmlns="" id="{8D34FC70-3993-4E0A-B52E-D5B8EEF586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37760" y="2872740"/>
            <a:ext cx="2446020" cy="1927860"/>
          </a:xfrm>
          <a:custGeom>
            <a:avLst/>
            <a:gdLst>
              <a:gd name="connsiteX0" fmla="*/ 152400 w 2446020"/>
              <a:gd name="connsiteY0" fmla="*/ 0 h 1927860"/>
              <a:gd name="connsiteX1" fmla="*/ 2125980 w 2446020"/>
              <a:gd name="connsiteY1" fmla="*/ 0 h 1927860"/>
              <a:gd name="connsiteX2" fmla="*/ 2171700 w 2446020"/>
              <a:gd name="connsiteY2" fmla="*/ 53340 h 1927860"/>
              <a:gd name="connsiteX3" fmla="*/ 2286000 w 2446020"/>
              <a:gd name="connsiteY3" fmla="*/ 53340 h 1927860"/>
              <a:gd name="connsiteX4" fmla="*/ 2400300 w 2446020"/>
              <a:gd name="connsiteY4" fmla="*/ 144780 h 1927860"/>
              <a:gd name="connsiteX5" fmla="*/ 2392680 w 2446020"/>
              <a:gd name="connsiteY5" fmla="*/ 251460 h 1927860"/>
              <a:gd name="connsiteX6" fmla="*/ 2446020 w 2446020"/>
              <a:gd name="connsiteY6" fmla="*/ 350520 h 1927860"/>
              <a:gd name="connsiteX7" fmla="*/ 2446020 w 2446020"/>
              <a:gd name="connsiteY7" fmla="*/ 1760220 h 1927860"/>
              <a:gd name="connsiteX8" fmla="*/ 2308860 w 2446020"/>
              <a:gd name="connsiteY8" fmla="*/ 1912620 h 1927860"/>
              <a:gd name="connsiteX9" fmla="*/ 213360 w 2446020"/>
              <a:gd name="connsiteY9" fmla="*/ 1927860 h 1927860"/>
              <a:gd name="connsiteX10" fmla="*/ 14605 w 2446020"/>
              <a:gd name="connsiteY10" fmla="*/ 1778000 h 1927860"/>
              <a:gd name="connsiteX11" fmla="*/ 0 w 2446020"/>
              <a:gd name="connsiteY11" fmla="*/ 144780 h 192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6020" h="1927860">
                <a:moveTo>
                  <a:pt x="152400" y="0"/>
                </a:moveTo>
                <a:lnTo>
                  <a:pt x="2125980" y="0"/>
                </a:lnTo>
                <a:lnTo>
                  <a:pt x="2171700" y="53340"/>
                </a:lnTo>
                <a:lnTo>
                  <a:pt x="2286000" y="53340"/>
                </a:lnTo>
                <a:lnTo>
                  <a:pt x="2400300" y="144780"/>
                </a:lnTo>
                <a:lnTo>
                  <a:pt x="2392680" y="251460"/>
                </a:lnTo>
                <a:lnTo>
                  <a:pt x="2446020" y="350520"/>
                </a:lnTo>
                <a:lnTo>
                  <a:pt x="2446020" y="1760220"/>
                </a:lnTo>
                <a:lnTo>
                  <a:pt x="2308860" y="1912620"/>
                </a:lnTo>
                <a:lnTo>
                  <a:pt x="213360" y="1927860"/>
                </a:lnTo>
                <a:lnTo>
                  <a:pt x="14605" y="1778000"/>
                </a:lnTo>
                <a:lnTo>
                  <a:pt x="0" y="1447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544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>
            <a:extLst>
              <a:ext uri="{FF2B5EF4-FFF2-40B4-BE49-F238E27FC236}">
                <a16:creationId xmlns:a16="http://schemas.microsoft.com/office/drawing/2014/main" xmlns="" id="{D0A066DF-7A5A-456A-8AEC-9DA6ABB920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1593" y="2943319"/>
            <a:ext cx="2079238" cy="2079236"/>
          </a:xfrm>
          <a:custGeom>
            <a:avLst/>
            <a:gdLst>
              <a:gd name="connsiteX0" fmla="*/ 1039619 w 2079238"/>
              <a:gd name="connsiteY0" fmla="*/ 0 h 2079236"/>
              <a:gd name="connsiteX1" fmla="*/ 2079238 w 2079238"/>
              <a:gd name="connsiteY1" fmla="*/ 1039618 h 2079236"/>
              <a:gd name="connsiteX2" fmla="*/ 1039619 w 2079238"/>
              <a:gd name="connsiteY2" fmla="*/ 2079236 h 2079236"/>
              <a:gd name="connsiteX3" fmla="*/ 0 w 2079238"/>
              <a:gd name="connsiteY3" fmla="*/ 1039618 h 2079236"/>
              <a:gd name="connsiteX4" fmla="*/ 1039619 w 2079238"/>
              <a:gd name="connsiteY4" fmla="*/ 0 h 207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238" h="2079236">
                <a:moveTo>
                  <a:pt x="1039619" y="0"/>
                </a:moveTo>
                <a:cubicBezTo>
                  <a:pt x="1613785" y="0"/>
                  <a:pt x="2079238" y="465453"/>
                  <a:pt x="2079238" y="1039618"/>
                </a:cubicBezTo>
                <a:cubicBezTo>
                  <a:pt x="2079238" y="1613783"/>
                  <a:pt x="1613785" y="2079236"/>
                  <a:pt x="1039619" y="2079236"/>
                </a:cubicBezTo>
                <a:cubicBezTo>
                  <a:pt x="465453" y="2079236"/>
                  <a:pt x="0" y="1613783"/>
                  <a:pt x="0" y="1039618"/>
                </a:cubicBezTo>
                <a:cubicBezTo>
                  <a:pt x="0" y="465453"/>
                  <a:pt x="465453" y="0"/>
                  <a:pt x="10396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4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xmlns="" id="{98E5EA9A-91A9-4903-8E22-C3841FDB9A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91702" y="2599029"/>
            <a:ext cx="1524375" cy="1768276"/>
          </a:xfrm>
          <a:custGeom>
            <a:avLst/>
            <a:gdLst>
              <a:gd name="connsiteX0" fmla="*/ 762187 w 1524375"/>
              <a:gd name="connsiteY0" fmla="*/ 0 h 1768276"/>
              <a:gd name="connsiteX1" fmla="*/ 1524375 w 1524375"/>
              <a:gd name="connsiteY1" fmla="*/ 381094 h 1768276"/>
              <a:gd name="connsiteX2" fmla="*/ 1524375 w 1524375"/>
              <a:gd name="connsiteY2" fmla="*/ 1387182 h 1768276"/>
              <a:gd name="connsiteX3" fmla="*/ 762187 w 1524375"/>
              <a:gd name="connsiteY3" fmla="*/ 1768276 h 1768276"/>
              <a:gd name="connsiteX4" fmla="*/ 0 w 1524375"/>
              <a:gd name="connsiteY4" fmla="*/ 1387182 h 1768276"/>
              <a:gd name="connsiteX5" fmla="*/ 0 w 1524375"/>
              <a:gd name="connsiteY5" fmla="*/ 381094 h 176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375" h="1768276">
                <a:moveTo>
                  <a:pt x="762187" y="0"/>
                </a:moveTo>
                <a:lnTo>
                  <a:pt x="1524375" y="381094"/>
                </a:lnTo>
                <a:lnTo>
                  <a:pt x="1524375" y="1387182"/>
                </a:lnTo>
                <a:lnTo>
                  <a:pt x="762187" y="1768276"/>
                </a:lnTo>
                <a:lnTo>
                  <a:pt x="0" y="1387182"/>
                </a:lnTo>
                <a:lnTo>
                  <a:pt x="0" y="3810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xmlns="" id="{D03246B1-DE4D-4735-908F-490B1C8275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3813" y="2599029"/>
            <a:ext cx="1524375" cy="1768276"/>
          </a:xfrm>
          <a:custGeom>
            <a:avLst/>
            <a:gdLst>
              <a:gd name="connsiteX0" fmla="*/ 762187 w 1524375"/>
              <a:gd name="connsiteY0" fmla="*/ 0 h 1768276"/>
              <a:gd name="connsiteX1" fmla="*/ 1524375 w 1524375"/>
              <a:gd name="connsiteY1" fmla="*/ 381094 h 1768276"/>
              <a:gd name="connsiteX2" fmla="*/ 1524375 w 1524375"/>
              <a:gd name="connsiteY2" fmla="*/ 1387182 h 1768276"/>
              <a:gd name="connsiteX3" fmla="*/ 762187 w 1524375"/>
              <a:gd name="connsiteY3" fmla="*/ 1768276 h 1768276"/>
              <a:gd name="connsiteX4" fmla="*/ 0 w 1524375"/>
              <a:gd name="connsiteY4" fmla="*/ 1387182 h 1768276"/>
              <a:gd name="connsiteX5" fmla="*/ 0 w 1524375"/>
              <a:gd name="connsiteY5" fmla="*/ 381094 h 176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375" h="1768276">
                <a:moveTo>
                  <a:pt x="762187" y="0"/>
                </a:moveTo>
                <a:lnTo>
                  <a:pt x="1524375" y="381094"/>
                </a:lnTo>
                <a:lnTo>
                  <a:pt x="1524375" y="1387182"/>
                </a:lnTo>
                <a:lnTo>
                  <a:pt x="762187" y="1768276"/>
                </a:lnTo>
                <a:lnTo>
                  <a:pt x="0" y="1387182"/>
                </a:lnTo>
                <a:lnTo>
                  <a:pt x="0" y="3810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D65C9524-137A-41B7-BD51-575ADA3F81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5922" y="2599029"/>
            <a:ext cx="1524374" cy="1768276"/>
          </a:xfrm>
          <a:custGeom>
            <a:avLst/>
            <a:gdLst>
              <a:gd name="connsiteX0" fmla="*/ 762186 w 1524374"/>
              <a:gd name="connsiteY0" fmla="*/ 0 h 1768276"/>
              <a:gd name="connsiteX1" fmla="*/ 1524374 w 1524374"/>
              <a:gd name="connsiteY1" fmla="*/ 381094 h 1768276"/>
              <a:gd name="connsiteX2" fmla="*/ 1524374 w 1524374"/>
              <a:gd name="connsiteY2" fmla="*/ 1387182 h 1768276"/>
              <a:gd name="connsiteX3" fmla="*/ 762186 w 1524374"/>
              <a:gd name="connsiteY3" fmla="*/ 1768276 h 1768276"/>
              <a:gd name="connsiteX4" fmla="*/ 0 w 1524374"/>
              <a:gd name="connsiteY4" fmla="*/ 1387182 h 1768276"/>
              <a:gd name="connsiteX5" fmla="*/ 0 w 1524374"/>
              <a:gd name="connsiteY5" fmla="*/ 381094 h 176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374" h="1768276">
                <a:moveTo>
                  <a:pt x="762186" y="0"/>
                </a:moveTo>
                <a:lnTo>
                  <a:pt x="1524374" y="381094"/>
                </a:lnTo>
                <a:lnTo>
                  <a:pt x="1524374" y="1387182"/>
                </a:lnTo>
                <a:lnTo>
                  <a:pt x="762186" y="1768276"/>
                </a:lnTo>
                <a:lnTo>
                  <a:pt x="0" y="1387182"/>
                </a:lnTo>
                <a:lnTo>
                  <a:pt x="0" y="3810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76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>
            <a:extLst>
              <a:ext uri="{FF2B5EF4-FFF2-40B4-BE49-F238E27FC236}">
                <a16:creationId xmlns:a16="http://schemas.microsoft.com/office/drawing/2014/main" xmlns="" id="{7C3F53E5-6F77-4977-A4D2-7B09FA88F2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0394" y="4342339"/>
            <a:ext cx="2633494" cy="921905"/>
          </a:xfrm>
          <a:custGeom>
            <a:avLst/>
            <a:gdLst>
              <a:gd name="connsiteX0" fmla="*/ 0 w 2633494"/>
              <a:gd name="connsiteY0" fmla="*/ 0 h 921905"/>
              <a:gd name="connsiteX1" fmla="*/ 2633494 w 2633494"/>
              <a:gd name="connsiteY1" fmla="*/ 0 h 921905"/>
              <a:gd name="connsiteX2" fmla="*/ 2633494 w 2633494"/>
              <a:gd name="connsiteY2" fmla="*/ 921905 h 921905"/>
              <a:gd name="connsiteX3" fmla="*/ 0 w 2633494"/>
              <a:gd name="connsiteY3" fmla="*/ 921905 h 92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3494" h="921905">
                <a:moveTo>
                  <a:pt x="0" y="0"/>
                </a:moveTo>
                <a:lnTo>
                  <a:pt x="2633494" y="0"/>
                </a:lnTo>
                <a:lnTo>
                  <a:pt x="2633494" y="921905"/>
                </a:lnTo>
                <a:lnTo>
                  <a:pt x="0" y="9219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xmlns="" id="{888E1C91-BBF2-4509-A282-B7A596E13D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0394" y="2640539"/>
            <a:ext cx="2633494" cy="921905"/>
          </a:xfrm>
          <a:custGeom>
            <a:avLst/>
            <a:gdLst>
              <a:gd name="connsiteX0" fmla="*/ 0 w 2633494"/>
              <a:gd name="connsiteY0" fmla="*/ 0 h 921905"/>
              <a:gd name="connsiteX1" fmla="*/ 2633494 w 2633494"/>
              <a:gd name="connsiteY1" fmla="*/ 0 h 921905"/>
              <a:gd name="connsiteX2" fmla="*/ 2633494 w 2633494"/>
              <a:gd name="connsiteY2" fmla="*/ 921905 h 921905"/>
              <a:gd name="connsiteX3" fmla="*/ 0 w 2633494"/>
              <a:gd name="connsiteY3" fmla="*/ 921905 h 92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3494" h="921905">
                <a:moveTo>
                  <a:pt x="0" y="0"/>
                </a:moveTo>
                <a:lnTo>
                  <a:pt x="2633494" y="0"/>
                </a:lnTo>
                <a:lnTo>
                  <a:pt x="2633494" y="921905"/>
                </a:lnTo>
                <a:lnTo>
                  <a:pt x="0" y="9219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xmlns="" id="{9B09A2FA-64EB-4541-926E-DDA69DBE0E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9594" y="2640539"/>
            <a:ext cx="2633494" cy="921905"/>
          </a:xfrm>
          <a:custGeom>
            <a:avLst/>
            <a:gdLst>
              <a:gd name="connsiteX0" fmla="*/ 0 w 2633494"/>
              <a:gd name="connsiteY0" fmla="*/ 0 h 921905"/>
              <a:gd name="connsiteX1" fmla="*/ 2633494 w 2633494"/>
              <a:gd name="connsiteY1" fmla="*/ 0 h 921905"/>
              <a:gd name="connsiteX2" fmla="*/ 2633494 w 2633494"/>
              <a:gd name="connsiteY2" fmla="*/ 921905 h 921905"/>
              <a:gd name="connsiteX3" fmla="*/ 0 w 2633494"/>
              <a:gd name="connsiteY3" fmla="*/ 921905 h 92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3494" h="921905">
                <a:moveTo>
                  <a:pt x="0" y="0"/>
                </a:moveTo>
                <a:lnTo>
                  <a:pt x="2633494" y="0"/>
                </a:lnTo>
                <a:lnTo>
                  <a:pt x="2633494" y="921905"/>
                </a:lnTo>
                <a:lnTo>
                  <a:pt x="0" y="9219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xmlns="" id="{E8E862AD-6F27-461A-99B2-29B2B510B0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9594" y="4342339"/>
            <a:ext cx="2633494" cy="921905"/>
          </a:xfrm>
          <a:custGeom>
            <a:avLst/>
            <a:gdLst>
              <a:gd name="connsiteX0" fmla="*/ 0 w 2633494"/>
              <a:gd name="connsiteY0" fmla="*/ 0 h 921905"/>
              <a:gd name="connsiteX1" fmla="*/ 2633494 w 2633494"/>
              <a:gd name="connsiteY1" fmla="*/ 0 h 921905"/>
              <a:gd name="connsiteX2" fmla="*/ 2633494 w 2633494"/>
              <a:gd name="connsiteY2" fmla="*/ 921905 h 921905"/>
              <a:gd name="connsiteX3" fmla="*/ 0 w 2633494"/>
              <a:gd name="connsiteY3" fmla="*/ 921905 h 92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3494" h="921905">
                <a:moveTo>
                  <a:pt x="0" y="0"/>
                </a:moveTo>
                <a:lnTo>
                  <a:pt x="2633494" y="0"/>
                </a:lnTo>
                <a:lnTo>
                  <a:pt x="2633494" y="921905"/>
                </a:lnTo>
                <a:lnTo>
                  <a:pt x="0" y="9219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99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6F433CB-E97A-4A7E-8E62-49603D41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C646AA-0CB6-4770-9673-A42908D33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2352D1-1472-4591-B687-2F4C08662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B6700-D889-42C9-97C7-5EB2991465AB}" type="datetimeFigureOut">
              <a:rPr lang="zh-CN" altLang="en-US" smtClean="0"/>
              <a:t>2021/6/5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280CA03-972D-4EF8-928C-885A53CFD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1DE2B06-E0C1-4E51-B607-2A08FCCB6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4A2C1-EA3D-4B59-854B-3A77C6532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74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感谢您下载慧谷网平台上提供的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作品，为了您和慧谷网以及原创作者的利益，请勿复制、传播、销售，否则将承担法律责任！慧谷网将对作品进行维权，按照传播下载次数进行十倍的索取赔偿！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huiguer.com</a:t>
            </a:r>
          </a:p>
        </p:txBody>
      </p:sp>
    </p:spTree>
    <p:extLst>
      <p:ext uri="{BB962C8B-B14F-4D97-AF65-F5344CB8AC3E}">
        <p14:creationId xmlns:p14="http://schemas.microsoft.com/office/powerpoint/2010/main" val="401268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Users\user\Desktop\&#32218;&#19978;&#35506;&#31243;\&#31532;&#20116;&#31456;%20%20&#25136;&#29229;&#21855;&#31034;&#33287;&#20840;&#27665;&#22283;&#38450;\&#24433;&#29255;\&#31532;&#20108;&#31680;%20%20&#33274;&#28023;&#34909;&#31361;\&#25136;&#21490;&#36637;&#32768;&#21476;&#23527;&#38957;(08'33).wmv" TargetMode="External"/><Relationship Id="rId1" Type="http://schemas.microsoft.com/office/2007/relationships/media" Target="file:///C:\Users\user\Desktop\&#32218;&#19978;&#35506;&#31243;\&#31532;&#20116;&#31456;%20%20&#25136;&#29229;&#21855;&#31034;&#33287;&#20840;&#27665;&#22283;&#38450;\&#24433;&#29255;\&#31532;&#20108;&#31680;%20%20&#33274;&#28023;&#34909;&#31361;\&#25136;&#21490;&#36637;&#32768;&#21476;&#23527;&#38957;(08'33).wmv" TargetMode="External"/><Relationship Id="rId6" Type="http://schemas.openxmlformats.org/officeDocument/2006/relationships/image" Target="../media/image10.png"/><Relationship Id="rId5" Type="http://schemas.openxmlformats.org/officeDocument/2006/relationships/hyperlink" Target="&#24433;&#29255;/&#31532;&#20108;&#31680;%20%20&#33274;&#28023;&#34909;&#31361;/&#25136;&#21490;&#36637;&#32768;&#21476;&#23527;&#38957;(08'33).wmv" TargetMode="Externa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94524" y="757535"/>
            <a:ext cx="10802957" cy="61093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3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臺灣</a:t>
            </a:r>
            <a:endParaRPr lang="en-US" altLang="zh-TW" sz="138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zh-TW" altLang="en-US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重要</a:t>
            </a:r>
            <a:r>
              <a:rPr lang="zh-TW" altLang="en-US" sz="115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戰役與</a:t>
            </a:r>
            <a:r>
              <a:rPr lang="zh-TW" altLang="en-US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影響</a:t>
            </a:r>
            <a:endParaRPr lang="en-US" altLang="zh-TW" sz="115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altLang="zh-TW" sz="13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---</a:t>
            </a:r>
            <a:r>
              <a:rPr lang="zh-TW" altLang="en-US" sz="13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臺</a:t>
            </a:r>
            <a:r>
              <a:rPr lang="zh-TW" altLang="en-US" sz="13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海</a:t>
            </a:r>
            <a:r>
              <a:rPr lang="zh-TW" altLang="en-US" sz="13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衝突</a:t>
            </a:r>
            <a:r>
              <a:rPr lang="en-US" altLang="zh-TW" sz="13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---</a:t>
            </a:r>
            <a:endParaRPr lang="zh-TW" altLang="en-US" sz="13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4585"/>
            <a:ext cx="40104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8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TODAY</a:t>
            </a:r>
            <a:endParaRPr lang="zh-TW" altLang="en-US" sz="8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6872164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（二）戰前情勢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xmlns="" id="{05B0FF7D-B2F4-4D24-92F7-F456664D00F4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DB42B10D-3D14-441E-A5CB-D1A0C942FE74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3">
                    <a:lumMod val="50000"/>
                  </a:schemeClr>
                </a:solidFill>
              </a:rPr>
              <a:t>167</a:t>
            </a: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E005B88-8B94-442C-98BD-09F9B970B88C}"/>
              </a:ext>
            </a:extLst>
          </p:cNvPr>
          <p:cNvSpPr/>
          <p:nvPr/>
        </p:nvSpPr>
        <p:spPr>
          <a:xfrm>
            <a:off x="427269" y="2299854"/>
            <a:ext cx="104867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微軟正黑體" panose="020B0604030504040204" pitchFamily="34" charset="-120"/>
              <a:buChar char="⊙"/>
            </a:pP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1958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年黎巴嫩發生暴動，伊拉克政府被軍事政變，中共在美、英介入中東局勢的同時，在北京發動反西方示威遊行。</a:t>
            </a:r>
            <a:endParaRPr lang="en-US" altLang="zh-TW" sz="3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微軟正黑體" panose="020B0604030504040204" pitchFamily="34" charset="-120"/>
              <a:buChar char="⊙"/>
            </a:pP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1958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月，蘇聯總理與中共當局在北京會談，毛澤東原計畫與蘇聯合作，但蘇聯不支持攻打金門，美、英退兵漸趨緩和，反有利中共發動炮擊金門。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DAED65CA-7EA7-478D-BE55-613349EFA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246" y="1222596"/>
            <a:ext cx="3237257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74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（二）戰前情勢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xmlns="" id="{05B0FF7D-B2F4-4D24-92F7-F456664D00F4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DB42B10D-3D14-441E-A5CB-D1A0C942FE74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167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E005B88-8B94-442C-98BD-09F9B970B88C}"/>
              </a:ext>
            </a:extLst>
          </p:cNvPr>
          <p:cNvSpPr/>
          <p:nvPr/>
        </p:nvSpPr>
        <p:spPr>
          <a:xfrm>
            <a:off x="903430" y="2403567"/>
            <a:ext cx="104867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微軟正黑體" panose="020B0604030504040204" pitchFamily="34" charset="-120"/>
              <a:buChar char="⊙"/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中共早在占據中國大陸後，計畫以軍事武力控制臺灣海峽</a:t>
            </a:r>
            <a:endParaRPr lang="en-US" altLang="zh-TW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lvl="0" indent="-571500">
              <a:buFont typeface="微軟正黑體" panose="020B0604030504040204" pitchFamily="34" charset="-120"/>
              <a:buChar char="⊙"/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韓戰結束後，中共再度將軍事重心轉向臺灣海峽。</a:t>
            </a:r>
            <a:endParaRPr lang="en-US" altLang="zh-TW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lvl="0" indent="-571500">
              <a:buFont typeface="微軟正黑體" panose="020B0604030504040204" pitchFamily="34" charset="-120"/>
              <a:buChar char="⊙"/>
            </a:pP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不斷運送大型軍火及重要裝備至福建，並在沿海各省增建海、空基地。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2A5183C8-2368-407D-B079-78B490E0B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246" y="1286650"/>
            <a:ext cx="3181018" cy="133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35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（三）戰爭經過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xmlns="" id="{840B5651-EE89-49FE-85F0-19D63F8E27DE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2FD7248C-B6C9-4A82-8E12-FC43790FC51D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3">
                    <a:lumMod val="50000"/>
                  </a:schemeClr>
                </a:solidFill>
              </a:rPr>
              <a:t>167</a:t>
            </a: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C4C4D47E-AC43-447B-AA90-D3785FEC5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38" y="2093079"/>
            <a:ext cx="11235388" cy="35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74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（三）戰爭經過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xmlns="" id="{840B5651-EE89-49FE-85F0-19D63F8E27DE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2FD7248C-B6C9-4A82-8E12-FC43790FC51D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167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A2E8F02C-1B05-45DA-B73D-89276F14D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85" y="1615859"/>
            <a:ext cx="11299227" cy="37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94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（三）戰爭經過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xmlns="" id="{840B5651-EE89-49FE-85F0-19D63F8E27DE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2FD7248C-B6C9-4A82-8E12-FC43790FC51D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167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E9B03147-2929-45D5-B45E-BB0797168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06" y="2246337"/>
            <a:ext cx="11235389" cy="285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3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xmlns="" id="{71524FEB-153E-4156-9A99-352012749E11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3A2445B7-F7CB-4723-A47F-C54E721FA016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3">
                    <a:lumMod val="50000"/>
                  </a:schemeClr>
                </a:solidFill>
              </a:rPr>
              <a:t>169</a:t>
            </a: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（四）戰後分析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7D4F0CE-E2C3-4043-AC69-005FF0CDFB28}"/>
              </a:ext>
            </a:extLst>
          </p:cNvPr>
          <p:cNvSpPr/>
          <p:nvPr/>
        </p:nvSpPr>
        <p:spPr>
          <a:xfrm>
            <a:off x="6397218" y="2659698"/>
            <a:ext cx="51619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在世界反共陣營中，美國期待金門扮演的是提供情報的「前哨」，而非反攻中國大陸的「跳板」，此形勢就此奠定金門未來的定位。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3362600-7F3F-4F99-988E-0CE057CC0D15}"/>
              </a:ext>
            </a:extLst>
          </p:cNvPr>
          <p:cNvSpPr/>
          <p:nvPr/>
        </p:nvSpPr>
        <p:spPr>
          <a:xfrm>
            <a:off x="1672221" y="1611454"/>
            <a:ext cx="849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八二三炮戰使金門成為世界反共的最前哨</a:t>
            </a:r>
            <a:endParaRPr lang="en-US" altLang="zh-TW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://cdn.city57.com/dw/map_taiwan-islands_kinmen_tc.jpg">
            <a:extLst>
              <a:ext uri="{FF2B5EF4-FFF2-40B4-BE49-F238E27FC236}">
                <a16:creationId xmlns:a16="http://schemas.microsoft.com/office/drawing/2014/main" xmlns="" id="{3EE64E91-AE8A-41DC-A3EB-CCBA60E49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4" y="2470930"/>
            <a:ext cx="5791033" cy="384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974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xmlns="" id="{71524FEB-153E-4156-9A99-352012749E11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3A2445B7-F7CB-4723-A47F-C54E721FA016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169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（四）戰後分析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7D4F0CE-E2C3-4043-AC69-005FF0CDFB28}"/>
              </a:ext>
            </a:extLst>
          </p:cNvPr>
          <p:cNvSpPr/>
          <p:nvPr/>
        </p:nvSpPr>
        <p:spPr>
          <a:xfrm>
            <a:off x="786687" y="2572384"/>
            <a:ext cx="73544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二三炮戰後期，包括毛澤東、周恩來等中共領導高層已意識到，將金門、馬祖留給國民政府，也就留下聯繫國共的臍帶，不只可弱化臺灣獨立的合理性，未來的兩岸關係，或許會因金門、馬祖與中國大陸間的往來而有所改變。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25C2ED2-D339-4AE8-9B2F-5809DC5CEBBE}"/>
              </a:ext>
            </a:extLst>
          </p:cNvPr>
          <p:cNvSpPr/>
          <p:nvPr/>
        </p:nvSpPr>
        <p:spPr>
          <a:xfrm>
            <a:off x="1882509" y="1615859"/>
            <a:ext cx="8032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TW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八二三炮戰使金門成為連結兩岸的臍帶</a:t>
            </a:r>
          </a:p>
        </p:txBody>
      </p:sp>
      <p:pic>
        <p:nvPicPr>
          <p:cNvPr id="9" name="Picture 2" descr="https://tse3.mm.bing.net/th?id=OIP._LPz2sfBoYq4o6xtdEffHQHaFc&amp;pid=Api&amp;P=0&amp;w=208&amp;h=154">
            <a:extLst>
              <a:ext uri="{FF2B5EF4-FFF2-40B4-BE49-F238E27FC236}">
                <a16:creationId xmlns:a16="http://schemas.microsoft.com/office/drawing/2014/main" xmlns="" id="{69C6B525-91AA-4CF7-A746-191CCF7A6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84" y="2460426"/>
            <a:ext cx="3656989" cy="3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5C214A9F-D1C3-4040-AEC2-19651D6D30C4}"/>
              </a:ext>
            </a:extLst>
          </p:cNvPr>
          <p:cNvSpPr txBox="1"/>
          <p:nvPr/>
        </p:nvSpPr>
        <p:spPr>
          <a:xfrm>
            <a:off x="8845144" y="554372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/>
              <a:t>水頭得月樓</a:t>
            </a:r>
          </a:p>
        </p:txBody>
      </p:sp>
    </p:spTree>
    <p:extLst>
      <p:ext uri="{BB962C8B-B14F-4D97-AF65-F5344CB8AC3E}">
        <p14:creationId xmlns:p14="http://schemas.microsoft.com/office/powerpoint/2010/main" val="3531411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D278AAD-D99F-4143-9259-F9303DFF5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6" y="0"/>
            <a:ext cx="12235292" cy="6858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6EA7C393-D1DB-4907-8E8B-61AC8BC392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90873328-7BB2-4579-B51F-37A42B6D91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A1C1B"/>
              </a:clrFrom>
              <a:clrTo>
                <a:srgbClr val="1A1C1B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0"/>
            <a:ext cx="12191999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D95B50B-B5F8-44D4-B581-ECC3D243697F}"/>
              </a:ext>
            </a:extLst>
          </p:cNvPr>
          <p:cNvGrpSpPr/>
          <p:nvPr/>
        </p:nvGrpSpPr>
        <p:grpSpPr>
          <a:xfrm>
            <a:off x="1451429" y="2159170"/>
            <a:ext cx="9535885" cy="3727512"/>
            <a:chOff x="1019175" y="1419152"/>
            <a:chExt cx="8156907" cy="401969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FEB1D478-E1ED-4A07-AD6C-7338278AC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479" t="20556" r="56140" b="22407"/>
            <a:stretch/>
          </p:blipFill>
          <p:spPr>
            <a:xfrm>
              <a:off x="1019175" y="1419152"/>
              <a:ext cx="4307568" cy="4019696"/>
            </a:xfrm>
            <a:custGeom>
              <a:avLst/>
              <a:gdLst>
                <a:gd name="connsiteX0" fmla="*/ 0 w 4307568"/>
                <a:gd name="connsiteY0" fmla="*/ 0 h 4019696"/>
                <a:gd name="connsiteX1" fmla="*/ 4307568 w 4307568"/>
                <a:gd name="connsiteY1" fmla="*/ 0 h 4019696"/>
                <a:gd name="connsiteX2" fmla="*/ 4307568 w 4307568"/>
                <a:gd name="connsiteY2" fmla="*/ 92148 h 4019696"/>
                <a:gd name="connsiteX3" fmla="*/ 3526900 w 4307568"/>
                <a:gd name="connsiteY3" fmla="*/ 92148 h 4019696"/>
                <a:gd name="connsiteX4" fmla="*/ 3526900 w 4307568"/>
                <a:gd name="connsiteY4" fmla="*/ 2517811 h 4019696"/>
                <a:gd name="connsiteX5" fmla="*/ 2476500 w 4307568"/>
                <a:gd name="connsiteY5" fmla="*/ 2517811 h 4019696"/>
                <a:gd name="connsiteX6" fmla="*/ 2476500 w 4307568"/>
                <a:gd name="connsiteY6" fmla="*/ 3895834 h 4019696"/>
                <a:gd name="connsiteX7" fmla="*/ 4307568 w 4307568"/>
                <a:gd name="connsiteY7" fmla="*/ 3895834 h 4019696"/>
                <a:gd name="connsiteX8" fmla="*/ 4307568 w 4307568"/>
                <a:gd name="connsiteY8" fmla="*/ 4019696 h 4019696"/>
                <a:gd name="connsiteX9" fmla="*/ 0 w 4307568"/>
                <a:gd name="connsiteY9" fmla="*/ 4019696 h 401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07568" h="4019696">
                  <a:moveTo>
                    <a:pt x="0" y="0"/>
                  </a:moveTo>
                  <a:lnTo>
                    <a:pt x="4307568" y="0"/>
                  </a:lnTo>
                  <a:lnTo>
                    <a:pt x="4307568" y="92148"/>
                  </a:lnTo>
                  <a:lnTo>
                    <a:pt x="3526900" y="92148"/>
                  </a:lnTo>
                  <a:lnTo>
                    <a:pt x="3526900" y="2517811"/>
                  </a:lnTo>
                  <a:lnTo>
                    <a:pt x="2476500" y="2517811"/>
                  </a:lnTo>
                  <a:lnTo>
                    <a:pt x="2476500" y="3895834"/>
                  </a:lnTo>
                  <a:lnTo>
                    <a:pt x="4307568" y="3895834"/>
                  </a:lnTo>
                  <a:lnTo>
                    <a:pt x="4307568" y="4019696"/>
                  </a:lnTo>
                  <a:lnTo>
                    <a:pt x="0" y="4019696"/>
                  </a:lnTo>
                  <a:close/>
                </a:path>
              </a:pathLst>
            </a:cu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874FC54C-25F5-4867-9ACB-63901501C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717" t="20556" r="9479" b="22407"/>
            <a:stretch/>
          </p:blipFill>
          <p:spPr>
            <a:xfrm>
              <a:off x="4189064" y="1419152"/>
              <a:ext cx="4987018" cy="4019696"/>
            </a:xfrm>
            <a:custGeom>
              <a:avLst/>
              <a:gdLst>
                <a:gd name="connsiteX0" fmla="*/ 0 w 4987018"/>
                <a:gd name="connsiteY0" fmla="*/ 0 h 4019696"/>
                <a:gd name="connsiteX1" fmla="*/ 4987018 w 4987018"/>
                <a:gd name="connsiteY1" fmla="*/ 0 h 4019696"/>
                <a:gd name="connsiteX2" fmla="*/ 4987018 w 4987018"/>
                <a:gd name="connsiteY2" fmla="*/ 4019696 h 4019696"/>
                <a:gd name="connsiteX3" fmla="*/ 0 w 4987018"/>
                <a:gd name="connsiteY3" fmla="*/ 4019696 h 4019696"/>
                <a:gd name="connsiteX4" fmla="*/ 0 w 4987018"/>
                <a:gd name="connsiteY4" fmla="*/ 3895834 h 4019696"/>
                <a:gd name="connsiteX5" fmla="*/ 3791237 w 4987018"/>
                <a:gd name="connsiteY5" fmla="*/ 3895834 h 4019696"/>
                <a:gd name="connsiteX6" fmla="*/ 3791237 w 4987018"/>
                <a:gd name="connsiteY6" fmla="*/ 2517811 h 4019696"/>
                <a:gd name="connsiteX7" fmla="*/ 351849 w 4987018"/>
                <a:gd name="connsiteY7" fmla="*/ 2517811 h 4019696"/>
                <a:gd name="connsiteX8" fmla="*/ 351849 w 4987018"/>
                <a:gd name="connsiteY8" fmla="*/ 92148 h 4019696"/>
                <a:gd name="connsiteX9" fmla="*/ 0 w 4987018"/>
                <a:gd name="connsiteY9" fmla="*/ 92148 h 401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87018" h="4019696">
                  <a:moveTo>
                    <a:pt x="0" y="0"/>
                  </a:moveTo>
                  <a:lnTo>
                    <a:pt x="4987018" y="0"/>
                  </a:lnTo>
                  <a:lnTo>
                    <a:pt x="4987018" y="4019696"/>
                  </a:lnTo>
                  <a:lnTo>
                    <a:pt x="0" y="4019696"/>
                  </a:lnTo>
                  <a:lnTo>
                    <a:pt x="0" y="3895834"/>
                  </a:lnTo>
                  <a:lnTo>
                    <a:pt x="3791237" y="3895834"/>
                  </a:lnTo>
                  <a:lnTo>
                    <a:pt x="3791237" y="2517811"/>
                  </a:lnTo>
                  <a:lnTo>
                    <a:pt x="351849" y="2517811"/>
                  </a:lnTo>
                  <a:lnTo>
                    <a:pt x="351849" y="92148"/>
                  </a:lnTo>
                  <a:lnTo>
                    <a:pt x="0" y="92148"/>
                  </a:lnTo>
                  <a:close/>
                </a:path>
              </a:pathLst>
            </a:custGeom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0D9EB84-ED74-4E0F-9FC3-1357011A9018}"/>
              </a:ext>
            </a:extLst>
          </p:cNvPr>
          <p:cNvSpPr txBox="1"/>
          <p:nvPr/>
        </p:nvSpPr>
        <p:spPr>
          <a:xfrm>
            <a:off x="4828717" y="2263713"/>
            <a:ext cx="165850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Agency FB" panose="020B0503020202020204" pitchFamily="34" charset="0"/>
                <a:ea typeface="方正清刻本悦宋简体" panose="02000000000000000000" pitchFamily="2" charset="-122"/>
                <a:cs typeface="+mn-cs"/>
              </a:rPr>
              <a:t>PART </a:t>
            </a:r>
          </a:p>
        </p:txBody>
      </p:sp>
      <p:sp>
        <p:nvSpPr>
          <p:cNvPr id="4" name="矩形 3"/>
          <p:cNvSpPr/>
          <p:nvPr/>
        </p:nvSpPr>
        <p:spPr>
          <a:xfrm>
            <a:off x="2540550" y="3308919"/>
            <a:ext cx="75713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三、對全民國防之精神啟示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D4757138-C13B-4F1D-811C-51B16CBF46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4460"/>
          <a:stretch/>
        </p:blipFill>
        <p:spPr>
          <a:xfrm>
            <a:off x="5896821" y="971318"/>
            <a:ext cx="3030286" cy="17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23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xmlns="" id="{71524FEB-153E-4156-9A99-352012749E11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3A2445B7-F7CB-4723-A47F-C54E721FA016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3">
                    <a:lumMod val="50000"/>
                  </a:schemeClr>
                </a:solidFill>
              </a:rPr>
              <a:t>170</a:t>
            </a: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6750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（一）古寧頭戰役阻挫共軍穩住情勢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5" r="11631" b="6739"/>
          <a:stretch/>
        </p:blipFill>
        <p:spPr>
          <a:xfrm>
            <a:off x="2720239" y="1610914"/>
            <a:ext cx="6689860" cy="36751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720717" y="5452734"/>
            <a:ext cx="6750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金門古寧頭戰役林厝浴血殲敵紀念碑</a:t>
            </a:r>
          </a:p>
        </p:txBody>
      </p:sp>
    </p:spTree>
    <p:extLst>
      <p:ext uri="{BB962C8B-B14F-4D97-AF65-F5344CB8AC3E}">
        <p14:creationId xmlns:p14="http://schemas.microsoft.com/office/powerpoint/2010/main" val="3058974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6750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（二）八二三戰役發揮卓越統合戰力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79" y="1724409"/>
            <a:ext cx="5704085" cy="38045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644339" y="1605507"/>
            <a:ext cx="4641446" cy="4081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ts val="4500"/>
              </a:lnSpc>
            </a:pP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1958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23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日，震驚世界的「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823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砲戰」，中國解放軍集中火砲向金門地區作地毯式濫射，頓時彈如雨下，塵土飛揚，</a:t>
            </a:r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兩個小時內連續發射了</a:t>
            </a:r>
            <a:r>
              <a:rPr lang="en-US" altLang="zh-TW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57,500</a:t>
            </a:r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餘發砲彈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9" name="矩形 8"/>
          <p:cNvSpPr/>
          <p:nvPr/>
        </p:nvSpPr>
        <p:spPr>
          <a:xfrm>
            <a:off x="1891313" y="5529678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Tahoma" pitchFamily="34" charset="0"/>
                <a:ea typeface="華康正顏楷體W5" pitchFamily="65" charset="-120"/>
                <a:cs typeface="Tahoma" pitchFamily="34" charset="0"/>
              </a:rPr>
              <a:t>八二三戰役紀念碑</a:t>
            </a:r>
            <a:endParaRPr lang="zh-TW" altLang="en-US" sz="3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xmlns="" id="{EC742F25-EEAC-4010-B4B4-8D6C616156C7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A25F3668-587C-4975-AD72-E097E86589D8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3">
                    <a:lumMod val="50000"/>
                  </a:schemeClr>
                </a:solidFill>
              </a:rPr>
              <a:t>170</a:t>
            </a: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74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D7348824-AB8A-4D8D-9F3F-A2B39A9F0B4A}"/>
              </a:ext>
            </a:extLst>
          </p:cNvPr>
          <p:cNvSpPr/>
          <p:nvPr/>
        </p:nvSpPr>
        <p:spPr>
          <a:xfrm>
            <a:off x="701457" y="1839280"/>
            <a:ext cx="106345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 言</a:t>
            </a:r>
            <a:endParaRPr lang="en-US" altLang="zh-TW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微軟正黑體" panose="020B0604030504040204" pitchFamily="34" charset="-120"/>
              <a:buChar char="⊙"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國共內戰中，最代表性的兩大戰役就是古寧頭戰役與八二三戰役</a:t>
            </a:r>
            <a:endParaRPr lang="en-US" altLang="zh-TW" sz="4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微軟正黑體" panose="020B0604030504040204" pitchFamily="34" charset="-120"/>
              <a:buChar char="⊙"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這兩場戰役奠定了臺海分治的基礎，如果當時沒有這兩戰的勝利，可能臺灣也不會有現今的民主社會與繁榮景況</a:t>
            </a:r>
          </a:p>
        </p:txBody>
      </p:sp>
    </p:spTree>
    <p:extLst>
      <p:ext uri="{BB962C8B-B14F-4D97-AF65-F5344CB8AC3E}">
        <p14:creationId xmlns:p14="http://schemas.microsoft.com/office/powerpoint/2010/main" val="11976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xmlns="" id="{EC742F25-EEAC-4010-B4B4-8D6C616156C7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A25F3668-587C-4975-AD72-E097E86589D8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170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BEFDCC73-50B5-4A65-BB95-D5AF55671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3" y="1155802"/>
            <a:ext cx="12172957" cy="525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15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5999" cy="3428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6096001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5999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429000"/>
            <a:ext cx="6096001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035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4" y="0"/>
            <a:ext cx="115774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17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D278AAD-D99F-4143-9259-F9303DFF5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6" y="0"/>
            <a:ext cx="12235292" cy="6858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6EA7C393-D1DB-4907-8E8B-61AC8BC392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90873328-7BB2-4579-B51F-37A42B6D91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A1C1B"/>
              </a:clrFrom>
              <a:clrTo>
                <a:srgbClr val="1A1C1B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0"/>
            <a:ext cx="12191999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D95B50B-B5F8-44D4-B581-ECC3D243697F}"/>
              </a:ext>
            </a:extLst>
          </p:cNvPr>
          <p:cNvGrpSpPr/>
          <p:nvPr/>
        </p:nvGrpSpPr>
        <p:grpSpPr>
          <a:xfrm>
            <a:off x="1451429" y="2159170"/>
            <a:ext cx="9535885" cy="3727512"/>
            <a:chOff x="1019175" y="1419152"/>
            <a:chExt cx="8156907" cy="401969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FEB1D478-E1ED-4A07-AD6C-7338278AC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479" t="20556" r="56140" b="22407"/>
            <a:stretch/>
          </p:blipFill>
          <p:spPr>
            <a:xfrm>
              <a:off x="1019175" y="1419152"/>
              <a:ext cx="4307568" cy="4019696"/>
            </a:xfrm>
            <a:custGeom>
              <a:avLst/>
              <a:gdLst>
                <a:gd name="connsiteX0" fmla="*/ 0 w 4307568"/>
                <a:gd name="connsiteY0" fmla="*/ 0 h 4019696"/>
                <a:gd name="connsiteX1" fmla="*/ 4307568 w 4307568"/>
                <a:gd name="connsiteY1" fmla="*/ 0 h 4019696"/>
                <a:gd name="connsiteX2" fmla="*/ 4307568 w 4307568"/>
                <a:gd name="connsiteY2" fmla="*/ 92148 h 4019696"/>
                <a:gd name="connsiteX3" fmla="*/ 3526900 w 4307568"/>
                <a:gd name="connsiteY3" fmla="*/ 92148 h 4019696"/>
                <a:gd name="connsiteX4" fmla="*/ 3526900 w 4307568"/>
                <a:gd name="connsiteY4" fmla="*/ 2517811 h 4019696"/>
                <a:gd name="connsiteX5" fmla="*/ 2476500 w 4307568"/>
                <a:gd name="connsiteY5" fmla="*/ 2517811 h 4019696"/>
                <a:gd name="connsiteX6" fmla="*/ 2476500 w 4307568"/>
                <a:gd name="connsiteY6" fmla="*/ 3895834 h 4019696"/>
                <a:gd name="connsiteX7" fmla="*/ 4307568 w 4307568"/>
                <a:gd name="connsiteY7" fmla="*/ 3895834 h 4019696"/>
                <a:gd name="connsiteX8" fmla="*/ 4307568 w 4307568"/>
                <a:gd name="connsiteY8" fmla="*/ 4019696 h 4019696"/>
                <a:gd name="connsiteX9" fmla="*/ 0 w 4307568"/>
                <a:gd name="connsiteY9" fmla="*/ 4019696 h 401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07568" h="4019696">
                  <a:moveTo>
                    <a:pt x="0" y="0"/>
                  </a:moveTo>
                  <a:lnTo>
                    <a:pt x="4307568" y="0"/>
                  </a:lnTo>
                  <a:lnTo>
                    <a:pt x="4307568" y="92148"/>
                  </a:lnTo>
                  <a:lnTo>
                    <a:pt x="3526900" y="92148"/>
                  </a:lnTo>
                  <a:lnTo>
                    <a:pt x="3526900" y="2517811"/>
                  </a:lnTo>
                  <a:lnTo>
                    <a:pt x="2476500" y="2517811"/>
                  </a:lnTo>
                  <a:lnTo>
                    <a:pt x="2476500" y="3895834"/>
                  </a:lnTo>
                  <a:lnTo>
                    <a:pt x="4307568" y="3895834"/>
                  </a:lnTo>
                  <a:lnTo>
                    <a:pt x="4307568" y="4019696"/>
                  </a:lnTo>
                  <a:lnTo>
                    <a:pt x="0" y="4019696"/>
                  </a:lnTo>
                  <a:close/>
                </a:path>
              </a:pathLst>
            </a:cu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874FC54C-25F5-4867-9ACB-63901501C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717" t="20556" r="9479" b="22407"/>
            <a:stretch/>
          </p:blipFill>
          <p:spPr>
            <a:xfrm>
              <a:off x="4189064" y="1419152"/>
              <a:ext cx="4987018" cy="4019696"/>
            </a:xfrm>
            <a:custGeom>
              <a:avLst/>
              <a:gdLst>
                <a:gd name="connsiteX0" fmla="*/ 0 w 4987018"/>
                <a:gd name="connsiteY0" fmla="*/ 0 h 4019696"/>
                <a:gd name="connsiteX1" fmla="*/ 4987018 w 4987018"/>
                <a:gd name="connsiteY1" fmla="*/ 0 h 4019696"/>
                <a:gd name="connsiteX2" fmla="*/ 4987018 w 4987018"/>
                <a:gd name="connsiteY2" fmla="*/ 4019696 h 4019696"/>
                <a:gd name="connsiteX3" fmla="*/ 0 w 4987018"/>
                <a:gd name="connsiteY3" fmla="*/ 4019696 h 4019696"/>
                <a:gd name="connsiteX4" fmla="*/ 0 w 4987018"/>
                <a:gd name="connsiteY4" fmla="*/ 3895834 h 4019696"/>
                <a:gd name="connsiteX5" fmla="*/ 3791237 w 4987018"/>
                <a:gd name="connsiteY5" fmla="*/ 3895834 h 4019696"/>
                <a:gd name="connsiteX6" fmla="*/ 3791237 w 4987018"/>
                <a:gd name="connsiteY6" fmla="*/ 2517811 h 4019696"/>
                <a:gd name="connsiteX7" fmla="*/ 351849 w 4987018"/>
                <a:gd name="connsiteY7" fmla="*/ 2517811 h 4019696"/>
                <a:gd name="connsiteX8" fmla="*/ 351849 w 4987018"/>
                <a:gd name="connsiteY8" fmla="*/ 92148 h 4019696"/>
                <a:gd name="connsiteX9" fmla="*/ 0 w 4987018"/>
                <a:gd name="connsiteY9" fmla="*/ 92148 h 401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87018" h="4019696">
                  <a:moveTo>
                    <a:pt x="0" y="0"/>
                  </a:moveTo>
                  <a:lnTo>
                    <a:pt x="4987018" y="0"/>
                  </a:lnTo>
                  <a:lnTo>
                    <a:pt x="4987018" y="4019696"/>
                  </a:lnTo>
                  <a:lnTo>
                    <a:pt x="0" y="4019696"/>
                  </a:lnTo>
                  <a:lnTo>
                    <a:pt x="0" y="3895834"/>
                  </a:lnTo>
                  <a:lnTo>
                    <a:pt x="3791237" y="3895834"/>
                  </a:lnTo>
                  <a:lnTo>
                    <a:pt x="3791237" y="2517811"/>
                  </a:lnTo>
                  <a:lnTo>
                    <a:pt x="351849" y="2517811"/>
                  </a:lnTo>
                  <a:lnTo>
                    <a:pt x="351849" y="92148"/>
                  </a:lnTo>
                  <a:lnTo>
                    <a:pt x="0" y="92148"/>
                  </a:lnTo>
                  <a:close/>
                </a:path>
              </a:pathLst>
            </a:custGeom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0D9EB84-ED74-4E0F-9FC3-1357011A9018}"/>
              </a:ext>
            </a:extLst>
          </p:cNvPr>
          <p:cNvSpPr txBox="1"/>
          <p:nvPr/>
        </p:nvSpPr>
        <p:spPr>
          <a:xfrm>
            <a:off x="4828717" y="2263713"/>
            <a:ext cx="165850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Agency FB" panose="020B0503020202020204" pitchFamily="34" charset="0"/>
                <a:ea typeface="方正清刻本悦宋简体" panose="02000000000000000000" pitchFamily="2" charset="-122"/>
                <a:cs typeface="+mn-cs"/>
              </a:rPr>
              <a:t>PART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D130FE27-1EDD-4843-AD36-75C3B88F1E7C}"/>
              </a:ext>
            </a:extLst>
          </p:cNvPr>
          <p:cNvSpPr txBox="1"/>
          <p:nvPr/>
        </p:nvSpPr>
        <p:spPr>
          <a:xfrm>
            <a:off x="6870076" y="1623675"/>
            <a:ext cx="943727" cy="1083955"/>
          </a:xfrm>
          <a:custGeom>
            <a:avLst/>
            <a:gdLst/>
            <a:ahLst/>
            <a:cxnLst/>
            <a:rect l="l" t="t" r="r" b="b"/>
            <a:pathLst>
              <a:path w="739657" h="887833">
                <a:moveTo>
                  <a:pt x="659248" y="0"/>
                </a:moveTo>
                <a:lnTo>
                  <a:pt x="739657" y="0"/>
                </a:lnTo>
                <a:lnTo>
                  <a:pt x="739657" y="887833"/>
                </a:lnTo>
                <a:lnTo>
                  <a:pt x="640035" y="887833"/>
                </a:lnTo>
                <a:lnTo>
                  <a:pt x="640035" y="341561"/>
                </a:lnTo>
                <a:lnTo>
                  <a:pt x="596628" y="341561"/>
                </a:lnTo>
                <a:lnTo>
                  <a:pt x="596628" y="338003"/>
                </a:lnTo>
                <a:close/>
                <a:moveTo>
                  <a:pt x="78986" y="0"/>
                </a:moveTo>
                <a:lnTo>
                  <a:pt x="374293" y="0"/>
                </a:lnTo>
                <a:cubicBezTo>
                  <a:pt x="397538" y="0"/>
                  <a:pt x="416751" y="7353"/>
                  <a:pt x="431932" y="22059"/>
                </a:cubicBezTo>
                <a:cubicBezTo>
                  <a:pt x="447112" y="36766"/>
                  <a:pt x="454702" y="55741"/>
                  <a:pt x="454702" y="78986"/>
                </a:cubicBezTo>
                <a:lnTo>
                  <a:pt x="454702" y="887833"/>
                </a:lnTo>
                <a:lnTo>
                  <a:pt x="355792" y="887833"/>
                </a:lnTo>
                <a:lnTo>
                  <a:pt x="355792" y="87525"/>
                </a:lnTo>
                <a:lnTo>
                  <a:pt x="98910" y="87525"/>
                </a:lnTo>
                <a:lnTo>
                  <a:pt x="98910" y="887833"/>
                </a:lnTo>
                <a:lnTo>
                  <a:pt x="0" y="887833"/>
                </a:lnTo>
                <a:lnTo>
                  <a:pt x="0" y="78986"/>
                </a:lnTo>
                <a:cubicBezTo>
                  <a:pt x="0" y="55741"/>
                  <a:pt x="7353" y="36766"/>
                  <a:pt x="22059" y="22059"/>
                </a:cubicBezTo>
                <a:cubicBezTo>
                  <a:pt x="36765" y="7353"/>
                  <a:pt x="55741" y="0"/>
                  <a:pt x="78986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2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Agency FB" panose="020B0503020202020204" pitchFamily="34" charset="0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26400" y="3175569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一、古寧頭戰役</a:t>
            </a:r>
          </a:p>
        </p:txBody>
      </p:sp>
    </p:spTree>
    <p:extLst>
      <p:ext uri="{BB962C8B-B14F-4D97-AF65-F5344CB8AC3E}">
        <p14:creationId xmlns:p14="http://schemas.microsoft.com/office/powerpoint/2010/main" val="3496561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（一）戰爭經過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1" y="1731797"/>
            <a:ext cx="7267873" cy="460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7984640" y="2595648"/>
            <a:ext cx="34727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圖為「金門古寧頭戰史館」民國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38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年古寧頭戰役簡介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xmlns="" id="{93B6D89E-CBBC-45E3-8E89-5478B514DCB3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C0D38EFE-0955-453B-9136-CDD2766D18F9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3">
                    <a:lumMod val="50000"/>
                  </a:schemeClr>
                </a:solidFill>
              </a:rPr>
              <a:t>166</a:t>
            </a: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7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（一）戰爭經過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85" y="1418794"/>
            <a:ext cx="7457562" cy="440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715808" y="5830538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金門古寧頭戰役經過要圖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xmlns="" id="{DBB57D46-ADAC-47EF-8370-18FCDF9D7DDF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EE504E42-DEB1-471A-88D1-906B7C935479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3">
                    <a:lumMod val="50000"/>
                  </a:schemeClr>
                </a:solidFill>
              </a:rPr>
              <a:t>166</a:t>
            </a: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2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（二）分析與啟示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16" y="1449013"/>
            <a:ext cx="7569906" cy="411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2642166" y="5685397"/>
            <a:ext cx="7904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國軍將共軍逼退至北山斷崖，獲得勝利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xmlns="" id="{7440FE76-C81B-45E7-9EAC-1B01282573A2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D05C191C-63E5-44B7-88E7-9E806A5D30CC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3">
                    <a:lumMod val="50000"/>
                  </a:schemeClr>
                </a:solidFill>
              </a:rPr>
              <a:t>166</a:t>
            </a: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26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50"/>
          <p:cNvSpPr>
            <a:spLocks noGrp="1"/>
          </p:cNvSpPr>
          <p:nvPr/>
        </p:nvSpPr>
        <p:spPr>
          <a:xfrm>
            <a:off x="-1212478" y="2638520"/>
            <a:ext cx="5025429" cy="7603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0" tIns="0" rIns="0" bIns="0">
            <a:noAutofit/>
          </a:bodyPr>
          <a:lstStyle>
            <a:lvl1pPr marL="0" marR="0" indent="0" algn="l" defTabSz="325120" eaLnBrk="1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-70" baseline="0">
                <a:ln>
                  <a:noFill/>
                </a:ln>
                <a:solidFill>
                  <a:srgbClr val="42556B"/>
                </a:solidFill>
                <a:uFillTx/>
                <a:latin typeface="+mn-lt"/>
                <a:ea typeface="+mn-ea"/>
                <a:cs typeface="+mn-cs"/>
                <a:sym typeface="Avenir Next Demi Bold"/>
              </a:defRPr>
            </a:lvl1pPr>
            <a:lvl2pPr marL="0" marR="0" indent="2286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2pPr>
            <a:lvl3pPr marL="0" marR="0" indent="4572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3pPr>
            <a:lvl4pPr marL="0" marR="0" indent="6858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4pPr>
            <a:lvl5pPr marL="0" marR="0" indent="9144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5pPr>
            <a:lvl6pPr marL="0" marR="0" indent="11430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6pPr>
            <a:lvl7pPr marL="0" marR="0" indent="13716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7pPr>
            <a:lvl8pPr marL="0" marR="0" indent="16002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8pPr>
            <a:lvl9pPr marL="0" marR="0" indent="18288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9pPr>
          </a:lstStyle>
          <a:p>
            <a:pPr algn="ctr">
              <a:lnSpc>
                <a:spcPts val="5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戰史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輝耀</a:t>
            </a:r>
            <a:endParaRPr lang="en-US" altLang="zh-TW" sz="4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5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古寧頭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251"/>
          <p:cNvSpPr>
            <a:spLocks noGrp="1"/>
          </p:cNvSpPr>
          <p:nvPr/>
        </p:nvSpPr>
        <p:spPr>
          <a:xfrm>
            <a:off x="639864" y="5524133"/>
            <a:ext cx="1104280" cy="3982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0" tIns="0" rIns="0" bIns="0">
            <a:noAutofit/>
          </a:bodyPr>
          <a:lstStyle>
            <a:lvl1pPr marL="0" marR="0" indent="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1pPr>
            <a:lvl2pPr marL="0" marR="0" indent="2286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2pPr>
            <a:lvl3pPr marL="0" marR="0" indent="4572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3pPr>
            <a:lvl4pPr marL="0" marR="0" indent="6858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4pPr>
            <a:lvl5pPr marL="0" marR="0" indent="9144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5pPr>
            <a:lvl6pPr marL="0" marR="0" indent="11430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6pPr>
            <a:lvl7pPr marL="0" marR="0" indent="13716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7pPr>
            <a:lvl8pPr marL="0" marR="0" indent="16002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8pPr>
            <a:lvl9pPr marL="0" marR="0" indent="18288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9pPr>
          </a:lstStyle>
          <a:p>
            <a:pPr defTabSz="325112">
              <a:spcBef>
                <a:spcPts val="400"/>
              </a:spcBef>
              <a:defRPr sz="2400">
                <a:solidFill>
                  <a:srgbClr val="2F344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altLang="zh-TW" dirty="0">
                <a:solidFill>
                  <a:schemeClr val="accent1">
                    <a:lumMod val="20000"/>
                    <a:lumOff val="80000"/>
                  </a:schemeClr>
                </a:solidFill>
                <a:latin typeface="Avenir Next"/>
                <a:sym typeface="Avenir Next"/>
              </a:rPr>
              <a:t>(08’33)</a:t>
            </a:r>
            <a:endParaRPr dirty="0">
              <a:solidFill>
                <a:schemeClr val="accent1">
                  <a:lumMod val="20000"/>
                  <a:lumOff val="80000"/>
                </a:schemeClr>
              </a:solidFill>
              <a:latin typeface="Avenir Next"/>
              <a:sym typeface="Avenir Next"/>
            </a:endParaRPr>
          </a:p>
        </p:txBody>
      </p:sp>
      <p:sp>
        <p:nvSpPr>
          <p:cNvPr id="10" name="Shape 252">
            <a:hlinkClick r:id="rId5" action="ppaction://hlinkfile"/>
          </p:cNvPr>
          <p:cNvSpPr>
            <a:spLocks noGrp="1"/>
          </p:cNvSpPr>
          <p:nvPr/>
        </p:nvSpPr>
        <p:spPr>
          <a:xfrm>
            <a:off x="375935" y="6423936"/>
            <a:ext cx="1848605" cy="489587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3085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38100" tIns="38100" rIns="38100" bIns="38100" anchor="ctr">
            <a:noAutofit/>
          </a:bodyPr>
          <a:lstStyle>
            <a:lvl1pPr marL="0" marR="0" indent="0" algn="ctr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marR="0" indent="2286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2pPr>
            <a:lvl3pPr marL="0" marR="0" indent="4572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3pPr>
            <a:lvl4pPr marL="0" marR="0" indent="6858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4pPr>
            <a:lvl5pPr marL="0" marR="0" indent="9144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5pPr>
            <a:lvl6pPr marL="0" marR="0" indent="11430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6pPr>
            <a:lvl7pPr marL="0" marR="0" indent="13716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7pPr>
            <a:lvl8pPr marL="0" marR="0" indent="16002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8pPr>
            <a:lvl9pPr marL="0" marR="0" indent="1828800" algn="l" defTabSz="5842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D97446"/>
                </a:solidFill>
                <a:uFillTx/>
                <a:latin typeface="+mj-lt"/>
                <a:ea typeface="+mj-ea"/>
                <a:cs typeface="+mj-cs"/>
                <a:sym typeface="Helvetica Neue Medium"/>
              </a:defRPr>
            </a:lvl9pPr>
          </a:lstStyle>
          <a:p>
            <a:pPr defTabSz="584185"/>
            <a:r>
              <a:rPr lang="zh-TW" altLang="en-US" dirty="0"/>
              <a:t>影片原始檔</a:t>
            </a:r>
            <a:endParaRPr dirty="0"/>
          </a:p>
        </p:txBody>
      </p:sp>
      <p:sp>
        <p:nvSpPr>
          <p:cNvPr id="6" name="圓角矩形 9">
            <a:extLst>
              <a:ext uri="{FF2B5EF4-FFF2-40B4-BE49-F238E27FC236}">
                <a16:creationId xmlns:a16="http://schemas.microsoft.com/office/drawing/2014/main" xmlns="" id="{010D9DBC-F193-40EF-B225-D4D136FEAF06}"/>
              </a:ext>
            </a:extLst>
          </p:cNvPr>
          <p:cNvSpPr/>
          <p:nvPr/>
        </p:nvSpPr>
        <p:spPr>
          <a:xfrm>
            <a:off x="122746" y="1120878"/>
            <a:ext cx="2138516" cy="69736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8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影片欣賞</a:t>
            </a:r>
          </a:p>
        </p:txBody>
      </p:sp>
      <p:pic>
        <p:nvPicPr>
          <p:cNvPr id="3" name="2017.10.27政治作戰局-臺海保衛第一戰古寧頭大捷（第五章第二節三（一））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8522" y="0"/>
            <a:ext cx="9835555" cy="642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3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D278AAD-D99F-4143-9259-F9303DFF5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6" y="0"/>
            <a:ext cx="12235292" cy="6858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6EA7C393-D1DB-4907-8E8B-61AC8BC392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90873328-7BB2-4579-B51F-37A42B6D91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A1C1B"/>
              </a:clrFrom>
              <a:clrTo>
                <a:srgbClr val="1A1C1B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" y="0"/>
            <a:ext cx="12191999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D95B50B-B5F8-44D4-B581-ECC3D243697F}"/>
              </a:ext>
            </a:extLst>
          </p:cNvPr>
          <p:cNvGrpSpPr/>
          <p:nvPr/>
        </p:nvGrpSpPr>
        <p:grpSpPr>
          <a:xfrm>
            <a:off x="1451429" y="2159170"/>
            <a:ext cx="9535885" cy="3727512"/>
            <a:chOff x="1019175" y="1419152"/>
            <a:chExt cx="8156907" cy="401969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FEB1D478-E1ED-4A07-AD6C-7338278AC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479" t="20556" r="56140" b="22407"/>
            <a:stretch/>
          </p:blipFill>
          <p:spPr>
            <a:xfrm>
              <a:off x="1019175" y="1419152"/>
              <a:ext cx="4307568" cy="4019696"/>
            </a:xfrm>
            <a:custGeom>
              <a:avLst/>
              <a:gdLst>
                <a:gd name="connsiteX0" fmla="*/ 0 w 4307568"/>
                <a:gd name="connsiteY0" fmla="*/ 0 h 4019696"/>
                <a:gd name="connsiteX1" fmla="*/ 4307568 w 4307568"/>
                <a:gd name="connsiteY1" fmla="*/ 0 h 4019696"/>
                <a:gd name="connsiteX2" fmla="*/ 4307568 w 4307568"/>
                <a:gd name="connsiteY2" fmla="*/ 92148 h 4019696"/>
                <a:gd name="connsiteX3" fmla="*/ 3526900 w 4307568"/>
                <a:gd name="connsiteY3" fmla="*/ 92148 h 4019696"/>
                <a:gd name="connsiteX4" fmla="*/ 3526900 w 4307568"/>
                <a:gd name="connsiteY4" fmla="*/ 2517811 h 4019696"/>
                <a:gd name="connsiteX5" fmla="*/ 2476500 w 4307568"/>
                <a:gd name="connsiteY5" fmla="*/ 2517811 h 4019696"/>
                <a:gd name="connsiteX6" fmla="*/ 2476500 w 4307568"/>
                <a:gd name="connsiteY6" fmla="*/ 3895834 h 4019696"/>
                <a:gd name="connsiteX7" fmla="*/ 4307568 w 4307568"/>
                <a:gd name="connsiteY7" fmla="*/ 3895834 h 4019696"/>
                <a:gd name="connsiteX8" fmla="*/ 4307568 w 4307568"/>
                <a:gd name="connsiteY8" fmla="*/ 4019696 h 4019696"/>
                <a:gd name="connsiteX9" fmla="*/ 0 w 4307568"/>
                <a:gd name="connsiteY9" fmla="*/ 4019696 h 401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07568" h="4019696">
                  <a:moveTo>
                    <a:pt x="0" y="0"/>
                  </a:moveTo>
                  <a:lnTo>
                    <a:pt x="4307568" y="0"/>
                  </a:lnTo>
                  <a:lnTo>
                    <a:pt x="4307568" y="92148"/>
                  </a:lnTo>
                  <a:lnTo>
                    <a:pt x="3526900" y="92148"/>
                  </a:lnTo>
                  <a:lnTo>
                    <a:pt x="3526900" y="2517811"/>
                  </a:lnTo>
                  <a:lnTo>
                    <a:pt x="2476500" y="2517811"/>
                  </a:lnTo>
                  <a:lnTo>
                    <a:pt x="2476500" y="3895834"/>
                  </a:lnTo>
                  <a:lnTo>
                    <a:pt x="4307568" y="3895834"/>
                  </a:lnTo>
                  <a:lnTo>
                    <a:pt x="4307568" y="4019696"/>
                  </a:lnTo>
                  <a:lnTo>
                    <a:pt x="0" y="4019696"/>
                  </a:lnTo>
                  <a:close/>
                </a:path>
              </a:pathLst>
            </a:cu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874FC54C-25F5-4867-9ACB-63901501C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717" t="20556" r="9479" b="22407"/>
            <a:stretch/>
          </p:blipFill>
          <p:spPr>
            <a:xfrm>
              <a:off x="4189064" y="1419152"/>
              <a:ext cx="4987018" cy="4019696"/>
            </a:xfrm>
            <a:custGeom>
              <a:avLst/>
              <a:gdLst>
                <a:gd name="connsiteX0" fmla="*/ 0 w 4987018"/>
                <a:gd name="connsiteY0" fmla="*/ 0 h 4019696"/>
                <a:gd name="connsiteX1" fmla="*/ 4987018 w 4987018"/>
                <a:gd name="connsiteY1" fmla="*/ 0 h 4019696"/>
                <a:gd name="connsiteX2" fmla="*/ 4987018 w 4987018"/>
                <a:gd name="connsiteY2" fmla="*/ 4019696 h 4019696"/>
                <a:gd name="connsiteX3" fmla="*/ 0 w 4987018"/>
                <a:gd name="connsiteY3" fmla="*/ 4019696 h 4019696"/>
                <a:gd name="connsiteX4" fmla="*/ 0 w 4987018"/>
                <a:gd name="connsiteY4" fmla="*/ 3895834 h 4019696"/>
                <a:gd name="connsiteX5" fmla="*/ 3791237 w 4987018"/>
                <a:gd name="connsiteY5" fmla="*/ 3895834 h 4019696"/>
                <a:gd name="connsiteX6" fmla="*/ 3791237 w 4987018"/>
                <a:gd name="connsiteY6" fmla="*/ 2517811 h 4019696"/>
                <a:gd name="connsiteX7" fmla="*/ 351849 w 4987018"/>
                <a:gd name="connsiteY7" fmla="*/ 2517811 h 4019696"/>
                <a:gd name="connsiteX8" fmla="*/ 351849 w 4987018"/>
                <a:gd name="connsiteY8" fmla="*/ 92148 h 4019696"/>
                <a:gd name="connsiteX9" fmla="*/ 0 w 4987018"/>
                <a:gd name="connsiteY9" fmla="*/ 92148 h 401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87018" h="4019696">
                  <a:moveTo>
                    <a:pt x="0" y="0"/>
                  </a:moveTo>
                  <a:lnTo>
                    <a:pt x="4987018" y="0"/>
                  </a:lnTo>
                  <a:lnTo>
                    <a:pt x="4987018" y="4019696"/>
                  </a:lnTo>
                  <a:lnTo>
                    <a:pt x="0" y="4019696"/>
                  </a:lnTo>
                  <a:lnTo>
                    <a:pt x="0" y="3895834"/>
                  </a:lnTo>
                  <a:lnTo>
                    <a:pt x="3791237" y="3895834"/>
                  </a:lnTo>
                  <a:lnTo>
                    <a:pt x="3791237" y="2517811"/>
                  </a:lnTo>
                  <a:lnTo>
                    <a:pt x="351849" y="2517811"/>
                  </a:lnTo>
                  <a:lnTo>
                    <a:pt x="351849" y="92148"/>
                  </a:lnTo>
                  <a:lnTo>
                    <a:pt x="0" y="92148"/>
                  </a:lnTo>
                  <a:close/>
                </a:path>
              </a:pathLst>
            </a:custGeom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0D9EB84-ED74-4E0F-9FC3-1357011A9018}"/>
              </a:ext>
            </a:extLst>
          </p:cNvPr>
          <p:cNvSpPr txBox="1"/>
          <p:nvPr/>
        </p:nvSpPr>
        <p:spPr>
          <a:xfrm>
            <a:off x="4828717" y="2263713"/>
            <a:ext cx="165850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Agency FB" panose="020B0503020202020204" pitchFamily="34" charset="0"/>
                <a:ea typeface="方正清刻本悦宋简体" panose="02000000000000000000" pitchFamily="2" charset="-122"/>
                <a:cs typeface="+mn-cs"/>
              </a:rPr>
              <a:t>PART </a:t>
            </a:r>
          </a:p>
        </p:txBody>
      </p:sp>
      <p:sp>
        <p:nvSpPr>
          <p:cNvPr id="4" name="矩形 3"/>
          <p:cNvSpPr/>
          <p:nvPr/>
        </p:nvSpPr>
        <p:spPr>
          <a:xfrm>
            <a:off x="3459686" y="3175569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二、八二三炮戰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C461056C-B3AE-4DE0-AEA9-77ACC9B4A6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603"/>
          <a:stretch/>
        </p:blipFill>
        <p:spPr>
          <a:xfrm>
            <a:off x="5796789" y="971318"/>
            <a:ext cx="3173039" cy="17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52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ç§ææ èæ¯ãçåçæå°çµæ">
            <a:extLst>
              <a:ext uri="{FF2B5EF4-FFF2-40B4-BE49-F238E27FC236}">
                <a16:creationId xmlns:a16="http://schemas.microsoft.com/office/drawing/2014/main" xmlns="" id="{62299FCA-FFAA-44FE-A3C8-E8481F0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手繪多邊形: 圖案 11">
            <a:extLst>
              <a:ext uri="{FF2B5EF4-FFF2-40B4-BE49-F238E27FC236}">
                <a16:creationId xmlns:a16="http://schemas.microsoft.com/office/drawing/2014/main" xmlns="" id="{064B91F1-BE67-4E74-A03E-DC9D8D84FE12}"/>
              </a:ext>
            </a:extLst>
          </p:cNvPr>
          <p:cNvSpPr/>
          <p:nvPr/>
        </p:nvSpPr>
        <p:spPr>
          <a:xfrm>
            <a:off x="5024645" y="3012616"/>
            <a:ext cx="2081048" cy="735724"/>
          </a:xfrm>
          <a:custGeom>
            <a:avLst/>
            <a:gdLst>
              <a:gd name="connsiteX0" fmla="*/ 63062 w 2081048"/>
              <a:gd name="connsiteY0" fmla="*/ 0 h 735724"/>
              <a:gd name="connsiteX1" fmla="*/ 63062 w 2081048"/>
              <a:gd name="connsiteY1" fmla="*/ 0 h 735724"/>
              <a:gd name="connsiteX2" fmla="*/ 210207 w 2081048"/>
              <a:gd name="connsiteY2" fmla="*/ 10510 h 735724"/>
              <a:gd name="connsiteX3" fmla="*/ 241738 w 2081048"/>
              <a:gd name="connsiteY3" fmla="*/ 21020 h 735724"/>
              <a:gd name="connsiteX4" fmla="*/ 819807 w 2081048"/>
              <a:gd name="connsiteY4" fmla="*/ 126124 h 735724"/>
              <a:gd name="connsiteX5" fmla="*/ 1429407 w 2081048"/>
              <a:gd name="connsiteY5" fmla="*/ 84082 h 735724"/>
              <a:gd name="connsiteX6" fmla="*/ 1765738 w 2081048"/>
              <a:gd name="connsiteY6" fmla="*/ 73572 h 735724"/>
              <a:gd name="connsiteX7" fmla="*/ 2081048 w 2081048"/>
              <a:gd name="connsiteY7" fmla="*/ 304800 h 735724"/>
              <a:gd name="connsiteX8" fmla="*/ 1996966 w 2081048"/>
              <a:gd name="connsiteY8" fmla="*/ 536027 h 735724"/>
              <a:gd name="connsiteX9" fmla="*/ 1744717 w 2081048"/>
              <a:gd name="connsiteY9" fmla="*/ 725213 h 735724"/>
              <a:gd name="connsiteX10" fmla="*/ 1145628 w 2081048"/>
              <a:gd name="connsiteY10" fmla="*/ 735724 h 735724"/>
              <a:gd name="connsiteX11" fmla="*/ 588579 w 2081048"/>
              <a:gd name="connsiteY11" fmla="*/ 735724 h 735724"/>
              <a:gd name="connsiteX12" fmla="*/ 157655 w 2081048"/>
              <a:gd name="connsiteY12" fmla="*/ 662151 h 735724"/>
              <a:gd name="connsiteX13" fmla="*/ 0 w 2081048"/>
              <a:gd name="connsiteY13" fmla="*/ 199696 h 735724"/>
              <a:gd name="connsiteX14" fmla="*/ 63062 w 2081048"/>
              <a:gd name="connsiteY14" fmla="*/ 0 h 7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1048" h="735724">
                <a:moveTo>
                  <a:pt x="63062" y="0"/>
                </a:moveTo>
                <a:lnTo>
                  <a:pt x="63062" y="0"/>
                </a:lnTo>
                <a:cubicBezTo>
                  <a:pt x="112110" y="3503"/>
                  <a:pt x="161370" y="4765"/>
                  <a:pt x="210207" y="10510"/>
                </a:cubicBezTo>
                <a:cubicBezTo>
                  <a:pt x="221210" y="11804"/>
                  <a:pt x="241738" y="21020"/>
                  <a:pt x="241738" y="21020"/>
                </a:cubicBezTo>
                <a:lnTo>
                  <a:pt x="819807" y="126124"/>
                </a:lnTo>
                <a:lnTo>
                  <a:pt x="1429407" y="84082"/>
                </a:lnTo>
                <a:lnTo>
                  <a:pt x="1765738" y="73572"/>
                </a:lnTo>
                <a:lnTo>
                  <a:pt x="2081048" y="304800"/>
                </a:lnTo>
                <a:lnTo>
                  <a:pt x="1996966" y="536027"/>
                </a:lnTo>
                <a:lnTo>
                  <a:pt x="1744717" y="725213"/>
                </a:lnTo>
                <a:lnTo>
                  <a:pt x="1145628" y="735724"/>
                </a:lnTo>
                <a:lnTo>
                  <a:pt x="588579" y="735724"/>
                </a:lnTo>
                <a:lnTo>
                  <a:pt x="157655" y="662151"/>
                </a:lnTo>
                <a:lnTo>
                  <a:pt x="0" y="199696"/>
                </a:lnTo>
                <a:lnTo>
                  <a:pt x="63062" y="0"/>
                </a:lnTo>
                <a:close/>
              </a:path>
            </a:pathLst>
          </a:custGeom>
          <a:solidFill>
            <a:srgbClr val="1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E038B56-22BC-4AAA-97DE-7D5783713BC9}"/>
              </a:ext>
            </a:extLst>
          </p:cNvPr>
          <p:cNvSpPr/>
          <p:nvPr/>
        </p:nvSpPr>
        <p:spPr>
          <a:xfrm>
            <a:off x="478306" y="481682"/>
            <a:ext cx="11235388" cy="59336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6000">
                <a:srgbClr val="BB9396">
                  <a:alpha val="50000"/>
                  <a:lumMod val="4000"/>
                  <a:lumOff val="96000"/>
                </a:srgbClr>
              </a:gs>
              <a:gs pos="100000">
                <a:srgbClr val="943E3E"/>
              </a:gs>
            </a:gsLst>
            <a:path path="circle">
              <a:fillToRect l="50000" t="-80000" r="50000" b="180000"/>
            </a:path>
            <a:tileRect/>
          </a:gradFill>
          <a:ln w="57150" cmpd="dbl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ãç§ææ éæ¡ãçåçæå°çµæ">
            <a:extLst>
              <a:ext uri="{FF2B5EF4-FFF2-40B4-BE49-F238E27FC236}">
                <a16:creationId xmlns:a16="http://schemas.microsoft.com/office/drawing/2014/main" xmlns="" id="{875239A0-D016-4E9D-8F86-0C06FE4C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0" b="89868" l="6974" r="92632">
                        <a14:foregroundMark x1="6974" y1="16079" x2="7237" y2="20925"/>
                        <a14:foregroundMark x1="92500" y1="89207" x2="92500" y2="66300"/>
                        <a14:foregroundMark x1="92105" y1="14758" x2="92763" y2="31718"/>
                        <a14:foregroundMark x1="61711" y1="9031" x2="53421" y2="9912"/>
                        <a14:foregroundMark x1="53421" y1="9912" x2="53158" y2="9912"/>
                        <a14:foregroundMark x1="29342" y1="8811" x2="33289" y2="10352"/>
                        <a14:foregroundMark x1="33289" y1="10352" x2="37763" y2="10132"/>
                        <a14:foregroundMark x1="37763" y1="10132" x2="39868" y2="10573"/>
                        <a14:foregroundMark x1="41447" y1="9471" x2="46447" y2="10132"/>
                        <a14:foregroundMark x1="24868" y1="9692" x2="20395" y2="8150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77583" y="-390639"/>
            <a:ext cx="13648765" cy="7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號: ＞形 2">
            <a:extLst>
              <a:ext uri="{FF2B5EF4-FFF2-40B4-BE49-F238E27FC236}">
                <a16:creationId xmlns:a16="http://schemas.microsoft.com/office/drawing/2014/main" xmlns="" id="{FCD02021-F037-4C4C-873D-9465CE5442C2}"/>
              </a:ext>
            </a:extLst>
          </p:cNvPr>
          <p:cNvSpPr/>
          <p:nvPr/>
        </p:nvSpPr>
        <p:spPr>
          <a:xfrm>
            <a:off x="786687" y="832762"/>
            <a:ext cx="615462" cy="469900"/>
          </a:xfrm>
          <a:prstGeom prst="chevron">
            <a:avLst>
              <a:gd name="adj" fmla="val 64580"/>
            </a:avLst>
          </a:prstGeom>
          <a:gradFill flip="none" rotWithShape="1">
            <a:gsLst>
              <a:gs pos="0">
                <a:srgbClr val="943E3E">
                  <a:shade val="30000"/>
                  <a:satMod val="115000"/>
                </a:srgbClr>
              </a:gs>
              <a:gs pos="50000">
                <a:srgbClr val="943E3E">
                  <a:shade val="67500"/>
                  <a:satMod val="115000"/>
                </a:srgbClr>
              </a:gs>
              <a:gs pos="100000">
                <a:srgbClr val="943E3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xmlns="" id="{71524FEB-153E-4156-9A99-352012749E11}"/>
              </a:ext>
            </a:extLst>
          </p:cNvPr>
          <p:cNvSpPr/>
          <p:nvPr/>
        </p:nvSpPr>
        <p:spPr>
          <a:xfrm>
            <a:off x="10907485" y="5731329"/>
            <a:ext cx="571500" cy="5388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3A2445B7-F7CB-4723-A47F-C54E721FA016}"/>
              </a:ext>
            </a:extLst>
          </p:cNvPr>
          <p:cNvSpPr txBox="1"/>
          <p:nvPr/>
        </p:nvSpPr>
        <p:spPr>
          <a:xfrm>
            <a:off x="10914007" y="582206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3">
                    <a:lumMod val="50000"/>
                  </a:schemeClr>
                </a:solidFill>
              </a:rPr>
              <a:t>167</a:t>
            </a: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4999" y="756383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8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（一）戰役起因：中共內部動盪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8" y="1557240"/>
            <a:ext cx="6329155" cy="453890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991393" y="2702607"/>
            <a:ext cx="46987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大躍進時期的宣傳海報</a:t>
            </a: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「以鋼為綱，全面躍進」</a:t>
            </a:r>
          </a:p>
        </p:txBody>
      </p:sp>
    </p:spTree>
    <p:extLst>
      <p:ext uri="{BB962C8B-B14F-4D97-AF65-F5344CB8AC3E}">
        <p14:creationId xmlns:p14="http://schemas.microsoft.com/office/powerpoint/2010/main" val="593426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ULTRA_SCORM_COURSE_ID" val="A63E66B7-9255-4550-97DA-477CA09BE64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NdjAU0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XYwFN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NdjAU2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12MBTS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12MBTW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12MBT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12MBTZ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12MBTb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2GMBTW7UU1AADQAAvxwAABcAAAB1bml2ZXJzYWwvdW5pdmVyc2FsLnBuZ+2YeVyS+fbHn8pW0/k5jWmmch2nvJXjVmpm6pRbNeOWmSuQmaOloia4Iert1miTS7cyZ8Jkrjaoqag5biw6jaMYKKiIGwIZgySIpoSoINyHu71+f9+//YMXz3k/3+0czjnfz4v7gf6+evtM9gEAoHfxgtdlANhRBgDb3+/ZBZL3MSOZ4Ne2tMu+5wECw3QeNHTizvmdA4CWUl1V9E7Q3ptyITwNAPR7tZ9t1OTaGwBgeuWi17krmTApN6D+C/kUdTbLrzufnJ94z/rO4VQri/C6/7M4531K99DOc58afxp6yesz50+3p/5Nx1LnMwOvL4j2h/Z4ZfhUjwYsCmRYFZ7B1XRjsitYaYZRH12gIVAom1ujZIVwRbRbJu4alYxthct5tfG+upRBVvDQ4IlmZn0sr9pedWb0FteqqB7qEcZ+kLaKqfYV3sIaXO60/x7Qfi4eaK1VrdBtOXtB69pj8ZsTqG8SnT8FDae6SvLK692QXyy3/fsNVztj8l6tDgD86ehxkBbevwSS61Xg8PwftvAW3sJbeAtv4S28hbfwFt7CW3gLb+Et/D/jUPXmUl4T+PQni/9hDe+g9ak4XCMsb1POTmO6dWS/u2919RO3j8NJNYRQaA+xEoUhycGZ2bIE9aJ8NTZoooe8QjuBRp3zi5QVrZPo3dbiDUjrg9USmmSiqSlXLcN1hK6mh0x0EDI63AHg1yF39ZqAky4asXipe4tLRFWyT5U3ZqUHdczbSHqaKNUr94xg8U1vpQTt+ILsdWE5Eyl4ap67Nsv2hWCQiyoPzTqzPg6HWR1MzpVh0wQulRl8jKK/XcNdys1gda6n183PpbYSh/qRGpXII9nEmcGXp0MzIF2FsYnYxTdWuJnOyoJnfCm50OqYryXwa+oY44fg/bTZiR41isRrfYbHKj4bS0KPuM6APtAjFlAUktzFi3K6R0IgMWC1GYLyRdJSd5oo5OH4uqGdUMnXqKfmb58pqW7H9N1IkuFUf1g5//bqt6SZg8LdHmuvp511bnWfacxKINoTFo0MbzkiVGeZnPlFS6OWIj8WmzgunMB09TNl0CcxkNnAcmm8DnA6ihKElovZq+urT5ASd8mcyxHUYfgf2BW0b2zGzzYPEJjL8s/JsJmJm5QLS/gfQx4ibdcSmGOq8902CeV0QUobV/RVPQVp+EgucyCL9e4SG8WibMtrM99aXqIiUXnGaMKJ0TnK93wlTzFtZzbO9R2NHTtThHP2C5WcXWRSv6dFpt7tbSnxAfJdL5ptG3NjVj5DcOO4Z2vwCAmCe6DK4ZT+gRnH7ScuzdmFUStpkTWIx8Kk0OWQGvpkE44K+31fjwHKMC7mmcPiJ4aJdEqJXInnpHMxX0B9NqMUrCRWcWcFkxTf8W5PQYxpMQBkPNpogCpM0d8T5TiUrOJZthQZhGv6rGy3ie0HUmrr9IFTS8fEVwaKKNGm8AxOcW3Urqub5P2tDnhIf2w6K/lBO0rxN8/yFgmSQ+BbEKkCeyR9F9Be72kRsJ725Guu0w/golVn9rdHajD3aTuKjda4nVMr3psN56v6dWmR9SRpN712waankMZFaSe6Cm3x80jOtfGhtJdiPh58glStfCXYmeuMqPU0mfALPheOi5W4f01NZVs0pA0wcXUNMqoFIVb9jbABDykofbqcRT2THDXePH+yDLtoWWATMzHvdQSY+ZGXIxtazZI/QXGiwbVpvFylNN11Qez6gCZslnR6IiVptdCqV3dSuT23agMPwR86WMMX0kzbnp8g9CcFd/TtoX7fToQe3/BdKx1oYBnAZWdRLmkNIQNDMuteRLvU/ZF19WK5Mqqc8+XxPI2S3yFK3sAOf3kYCFua5A/nksTtfQ1Y0ROzDb8N0B35dgw5DB6X9X7WTh8NnU7PiqqYHkdl3jxk4NIfMlCc2paRUuGRF8Tcw7Dn5nCKgQaZBBnczJbynsPBZIktCeQKiYn7OJ6oUipKXDrNV692tJVuokTliCng1+wClfJh9o7M+XURrse+GxY5KIChpW1s27x1OpsV4EGR36Yl5yk5h8uDPJiyJ8QGk9AaeioHybk+PtTqBy2PoK6TU80S3MSKiNINSrAgQclmytKtUV2oXIr/M1H4pfa+lAHRCe8jKUiuoCU4b4+HRiXT5P2B05DscOnE2B0AZcMaqsgh1qN699Rnw+DO2r84I21reDcIy4K217dLxWDRKlplvs3Sao55K6Iyqd+uAHqPl8PLFJAP38rZmaHXxojBnLBLMObEsALp9Tcvz/9nv9TJU9Y12ABX7qtt+TJenmZztQsJcSwaPmb4WJZleVw0XAeoPrICmAyIfVhvjsvXeZsSOBP/o2L7ONnxShiDtfiSc/SfOwZKnBmRRmUxOXGDwRJotEtV9iFmjBIxnX6fmIzk3DgQtNcUqsg0ddKLycmYnn+qB1RkGPBXI3od4vt5vRtdD2grVA/18oLKIMIxcV91iwKhP2DQzI1uIb1vf9OAjcNmGUsqvGIPcVK/6Zn5ThgWFK4oRmATPz/+l2qJeWkvPrpoyf9fThBFIxh24HJwarCP9Xhlm4mHb4B3ULj/SZuaw3MPTdDOVJG9L/LLT+5zQzr8vuWe5YwFSiImGsebVq0J2tTd32sw6jiIdo8DG8do0mM/L+EuCNitxaE9G+wps+tXRexOhPlb8uLy6UST/rXFX1hgTp5uQptzJ4jROW8GCysN7jpeSWSLjkkc5TkuqNy+kUSersv1X/wTeCbiD8P2uXCu048oWWKwJ3SphddWKam6DWNeljjCx3MmE4pxVL2qlZ6nvQSB/khjQM2dlsUGMCqloT1rfbZXmWdlg37meapl9qaCn+dU3HlXCvaH5pvGAhLLvyMReEu2qsyswthwffVklTQD/97CyhZqqs64w0+3Jg/6yIwmizzh5fyHxFIEdpCY1V4X3UBdM43fhPVOOgkUWd3+O2/qWQ6ImI/1Y5Qw5JVxTDXnKLaQdk/7k9fvNs98a20qKSEy2hImGPi6mwmVi6/yk8GCiWY1VyDcpdouxUALip2nRaOYseZj8U+Dwvuj6+nJedwjRXNulRL9vf+NuN14DI8V1useFI6OT6i9KfrBvECtD8b735nSFYj+PG+DhWu3mPp/+zAyd6ftl3UuK0//c69sppsiSgkWhYnTTj+jMsEw28Qnnj1spiaSF1oKXn0n5DEwKE6MtgT1ZCjCVeNeh+MilOlxkwTlWPuf5WlDJ8dJd3Ki0l18QE+rOOacQtrFTYHiTAPqUAlnBtQK9aFwDErOcF1KeUP+OPp1XIFLK2zzLxJzW+V781LJGGRgmQFzzuWu/xzpBAwrF1qZ72yJxwxPYt8RYJ5jp+jJ8Y0XXsp8E8eZkkFZyI1imW/Kz0SpvWRuCk+YuI0ei25GqSfpYQLqGWv2qTY/sUg4SxDcfunWnxWjNDeZ9OQaid1HkkqTvIQvuvNr3D27ivqJqZqPNR7P63DlAgh6oYVtWXp21Ee3o8fmRWe4InPKV5E580Jdy4a8Qczge/Zqi0Fu804TAvPhtmsvDWIHP5fEPUhaY1StkIYbmQu+HhsjU7BHLsYS6J3Yu2NZslNt2LUCD9Vs13ynKbHw3bdcQSyEK1g21vYgLEW9IZHKxMck7b3azkv58JuuNH2yrLZiBhQszn3X5z9/YV1DUi6SOPOdmyiDviEile7+3/uLlC2/pZzJfklMsgMFQIg8qWk+uumvtRWFNNdgo6CZBjR5oRp91twTTONrJFBqQT6u0+h4zi6wtwTLl6mQDu29dXvUTB2B+3uUz8BKWpl+HmXmP4fseHfx5dMRsBIn/TB4ArrEzZu7wSRm+Y9gk7unCJpuMIhqxwsKb7e8tV4IQufCJtkUDh8L1kTc0De0KbWp+lf8zGr4bkdtR/+O2wkAiKG0VelPkYpwZ2Zd18CEP9pXGMv9spsOK+pRCW3jbH8qH+kcoih4pOzlPiPOtdnV1fHI5Oe6f0asvv3rJ+2l5RhT5cNnxIUIH61DHgVqDY0DxXzXHLkU7scaQh8f1fh2MXhBWeF8ymTb73mrrbhGbWE7mbs6Jg2xoAc/eKDIavvKF2IH23etoMzs8N+UlZGQr48ttbj1Y5e1pyE/lrbOuq//8biVedV94311kpf+BAHqisXjG7OI9O1APr2W1+zW1zzTpuvv2JDwvGT5WxUvKLykjTpr/IhibHhfvk47s9DkX35ufSw44LnZwTCBzhEAqHnvQJnj93VDU2qaNO5VteRg8nL/4XorXM7KArx4UEw2mRjaAQApVgZloG7+HZQCAGAftBcAvlqgGcFzRkpAO9/vpVUTqFY1N323g4c/yn4c2r0+h03/AnyXeNktK1bOf83TCvbVILPw3vAr4x/YofC2A9qxDRup+52rXn3X1KPOlgvL4e0nQRmfElcPa0Co+M0Rm5DJXy+rPV2/OQ/OBi56+3sRzl+78w9QSwMEFAACAAgA2GMBTbE0Q2lKAAAAagAAABsAAAB1bml2ZXJzYWwvdW5pdmVyc2FsLnBuZy54bWyzsa/IzVEoSy0qzszPs1Uy1DNQsrfj5bIpKEoty0wtV6gAihnpGUCAkkIlKrc8M6Ukw1bJwtIYIZaRmpmeUWKrZGZuABfUBxoJAFBLAQIAABQAAgAIANdjAU0VDq0oZAQAAAcRAAAdAAAAAAAAAAEAAAAAAAAAAAB1bml2ZXJzYWwvY29tbW9uX21lc3NhZ2VzLmxuZ1BLAQIAABQAAgAIANdjAU0IfgsjKQMAAIYMAAAnAAAAAAAAAAEAAAAAAJ8EAAB1bml2ZXJzYWwvZmxhc2hfcHVibGlzaGluZ19zZXR0aW5ncy54bWxQSwECAAAUAAIACADXYwFNtfwJZLoCAABVCgAAIQAAAAAAAAABAAAAAAANCAAAdW5pdmVyc2FsL2ZsYXNoX3NraW5fc2V0dGluZ3MueG1sUEsBAgAAFAACAAgA12MBTSqWD2f+AgAAlwsAACYAAAAAAAAAAQAAAAAABgsAAHVuaXZlcnNhbC9odG1sX3B1Ymxpc2hpbmdfc2V0dGluZ3MueG1sUEsBAgAAFAACAAgA12MBTWhxUpGaAQAAHwYAAB8AAAAAAAAAAQAAAAAASA4AAHVuaXZlcnNhbC9odG1sX3NraW5fc2V0dGluZ3MuanNQSwECAAAUAAIACADXYwFNPTwv0cEAAADlAQAAGgAAAAAAAAABAAAAAAAfEAAAdW5pdmVyc2FsL2kxOG5fcHJlc2V0cy54bWxQSwECAAAUAAIACADXYwFNmvmWZGsAAABrAAAAHAAAAAAAAAABAAAAAAAYEQAAdW5pdmVyc2FsL2xvY2FsX3NldHRpbmdzLnhtbFBLAQIAABQAAgAIAESUV0cjtE77+wIAALAIAAAUAAAAAAAAAAEAAAAAAL0RAAB1bml2ZXJzYWwvcGxheWVyLnhtbFBLAQIAABQAAgAIANdjAU2whyP0bAEAAPcCAAApAAAAAAAAAAEAAAAAAOoUAAB1bml2ZXJzYWwvc2tpbl9jdXN0b21pemF0aW9uX3NldHRpbmdzLnhtbFBLAQIAABQAAgAIANhjAU1u1FNQAA0AAL8cAAAXAAAAAAAAAAAAAAAAAJ0WAAB1bml2ZXJzYWwvdW5pdmVyc2FsLnBuZ1BLAQIAABQAAgAIANhjAU2xNENpSgAAAGoAAAAbAAAAAAAAAAEAAAAAANIjAAB1bml2ZXJzYWwvdW5pdmVyc2FsLnBuZy54bWxQSwUGAAAAAAsACwBJAwAAVSQAAAAA"/>
  <p:tag name="ISPRING_PRESENTATION_TITLE" val="1"/>
</p:tagLst>
</file>

<file path=ppt/theme/theme1.xml><?xml version="1.0" encoding="utf-8"?>
<a:theme xmlns:a="http://schemas.openxmlformats.org/drawingml/2006/main" name="Nordri Tools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3684</TotalTime>
  <Words>558</Words>
  <Application>Microsoft Office PowerPoint</Application>
  <PresentationFormat>自訂</PresentationFormat>
  <Paragraphs>84</Paragraphs>
  <Slides>22</Slides>
  <Notes>19</Notes>
  <HiddenSlides>0</HiddenSlides>
  <MMClips>1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22</vt:i4>
      </vt:variant>
    </vt:vector>
  </HeadingPairs>
  <TitlesOfParts>
    <vt:vector size="24" baseType="lpstr">
      <vt:lpstr>Nordri ToolsTheme</vt:lpstr>
      <vt:lpstr>包图主题2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不二演示</dc:creator>
  <cp:keywords>www.51pptmoban.com</cp:keywords>
  <cp:lastModifiedBy>user</cp:lastModifiedBy>
  <cp:revision>220</cp:revision>
  <dcterms:created xsi:type="dcterms:W3CDTF">2017-08-18T03:02:00Z</dcterms:created>
  <dcterms:modified xsi:type="dcterms:W3CDTF">2021-06-05T11:24:12Z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